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9"/>
  </p:notesMasterIdLst>
  <p:sldIdLst>
    <p:sldId id="1659" r:id="rId3"/>
    <p:sldId id="2007" r:id="rId4"/>
    <p:sldId id="1951" r:id="rId5"/>
    <p:sldId id="2005" r:id="rId6"/>
    <p:sldId id="2006" r:id="rId7"/>
    <p:sldId id="1791" r:id="rId8"/>
    <p:sldId id="1978" r:id="rId9"/>
    <p:sldId id="2008" r:id="rId10"/>
    <p:sldId id="2030" r:id="rId11"/>
    <p:sldId id="1952" r:id="rId12"/>
    <p:sldId id="1941" r:id="rId13"/>
    <p:sldId id="1925" r:id="rId14"/>
    <p:sldId id="2031" r:id="rId15"/>
    <p:sldId id="2032" r:id="rId16"/>
    <p:sldId id="2033" r:id="rId17"/>
    <p:sldId id="2034" r:id="rId18"/>
    <p:sldId id="2035" r:id="rId19"/>
    <p:sldId id="2036" r:id="rId20"/>
    <p:sldId id="2037" r:id="rId21"/>
    <p:sldId id="2038" r:id="rId22"/>
    <p:sldId id="2039" r:id="rId23"/>
    <p:sldId id="2015" r:id="rId24"/>
    <p:sldId id="1973" r:id="rId25"/>
    <p:sldId id="2044" r:id="rId26"/>
    <p:sldId id="2029" r:id="rId27"/>
    <p:sldId id="1960" r:id="rId28"/>
    <p:sldId id="2043" r:id="rId29"/>
    <p:sldId id="2058" r:id="rId30"/>
    <p:sldId id="2045" r:id="rId31"/>
    <p:sldId id="2046" r:id="rId32"/>
    <p:sldId id="2047" r:id="rId33"/>
    <p:sldId id="2048" r:id="rId34"/>
    <p:sldId id="2049" r:id="rId35"/>
    <p:sldId id="2040" r:id="rId36"/>
    <p:sldId id="2050" r:id="rId37"/>
    <p:sldId id="2051" r:id="rId38"/>
    <p:sldId id="2052" r:id="rId39"/>
    <p:sldId id="2042" r:id="rId40"/>
    <p:sldId id="2053" r:id="rId41"/>
    <p:sldId id="2054" r:id="rId42"/>
    <p:sldId id="2028" r:id="rId43"/>
    <p:sldId id="1889" r:id="rId44"/>
    <p:sldId id="2056" r:id="rId45"/>
    <p:sldId id="2057" r:id="rId46"/>
    <p:sldId id="1948" r:id="rId47"/>
    <p:sldId id="189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14" autoAdjust="0"/>
    <p:restoredTop sz="86418" autoAdjust="0"/>
  </p:normalViewPr>
  <p:slideViewPr>
    <p:cSldViewPr>
      <p:cViewPr varScale="1">
        <p:scale>
          <a:sx n="97" d="100"/>
          <a:sy n="97" d="100"/>
        </p:scale>
        <p:origin x="-150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498"/>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6</a:t>
            </a:fld>
            <a:endParaRPr lang="en-US" dirty="0"/>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46</a:t>
            </a:fld>
            <a:endParaRPr lang="en-US" dirty="0">
              <a:solidFill>
                <a:prstClr val="black"/>
              </a:solidFill>
            </a:endParaRPr>
          </a:p>
        </p:txBody>
      </p:sp>
      <p:sp>
        <p:nvSpPr>
          <p:cNvPr id="44034" name="Rectangle 2"/>
          <p:cNvSpPr>
            <a:spLocks noGrp="1" noRot="1" noChangeAspect="1" noChangeArrowheads="1" noTextEdit="1"/>
          </p:cNvSpPr>
          <p:nvPr>
            <p:ph type="sldImg"/>
          </p:nvPr>
        </p:nvSpPr>
        <p:spPr>
          <a:xfrm>
            <a:off x="1143000" y="685800"/>
            <a:ext cx="4572000" cy="3429000"/>
          </a:xfrm>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4"/>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19" name="Footer Placeholder 18"/>
          <p:cNvSpPr>
            <a:spLocks noGrp="1"/>
          </p:cNvSpPr>
          <p:nvPr>
            <p:ph type="ftr" sz="quarter" idx="11"/>
          </p:nvPr>
        </p:nvSpPr>
        <p:spPr>
          <a:xfrm>
            <a:off x="3581400" y="76202"/>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3"/>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7"/>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1"/>
            <a:ext cx="8610600" cy="882651"/>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49"/>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30" y="666749"/>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9"/>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2"/>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5"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2/16/2022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9"/>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2/16/2022</a:t>
            </a:fld>
            <a:endParaRPr lang="en-US" dirty="0"/>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3"/>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2/16/2022</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bit.ly/surveyofpaulineepistl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279402"/>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“Going Head-to-Head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with Hypocrisy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2:11 – 21 </a:t>
            </a:r>
          </a:p>
        </p:txBody>
      </p:sp>
      <p:sp>
        <p:nvSpPr>
          <p:cNvPr id="10" name="Rectangle 9"/>
          <p:cNvSpPr/>
          <p:nvPr/>
        </p:nvSpPr>
        <p:spPr>
          <a:xfrm>
            <a:off x="0" y="4953002"/>
            <a:ext cx="9144000" cy="1323439"/>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5  </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16 February 2022</a:t>
            </a:r>
            <a:endParaRPr lang="en-US" sz="40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1000"/>
                                        <p:tgtEl>
                                          <p:spTgt spid="11">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wipe(left)">
                                      <p:cBhvr>
                                        <p:cTn id="13" dur="1000"/>
                                        <p:tgtEl>
                                          <p:spTgt spid="11">
                                            <p:txEl>
                                              <p:pRg st="2" end="2"/>
                                            </p:txEl>
                                          </p:spTgt>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wipe(left)">
                                      <p:cBhvr>
                                        <p:cTn id="20"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0"/>
            <a:ext cx="8458200" cy="5570756"/>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600" b="1" baseline="30000" dirty="0" smtClean="0">
                <a:effectLst>
                  <a:outerShdw blurRad="38100" dist="38100" dir="2700000" algn="tl">
                    <a:srgbClr val="000000">
                      <a:alpha val="43137"/>
                    </a:srgbClr>
                  </a:outerShdw>
                </a:effectLst>
                <a:latin typeface="Georgia" pitchFamily="18" charset="0"/>
              </a:rPr>
              <a:t>11</a:t>
            </a:r>
            <a:r>
              <a:rPr lang="en-US" sz="2600" i="1" dirty="0" smtClean="0">
                <a:latin typeface="Georgia" pitchFamily="18" charset="0"/>
              </a:rPr>
              <a:t>When Cephas came to Antioch, I opposed him to his face, because he stood condemned.  </a:t>
            </a:r>
            <a:r>
              <a:rPr lang="en-US" sz="2600" b="1" baseline="30000" dirty="0" smtClean="0">
                <a:effectLst>
                  <a:outerShdw blurRad="38100" dist="38100" dir="2700000" algn="tl">
                    <a:srgbClr val="000000">
                      <a:alpha val="43137"/>
                    </a:srgbClr>
                  </a:outerShdw>
                </a:effectLst>
                <a:latin typeface="Georgia" pitchFamily="18" charset="0"/>
              </a:rPr>
              <a:t>12</a:t>
            </a:r>
            <a:r>
              <a:rPr lang="en-US" sz="2600" i="1" dirty="0" smtClean="0">
                <a:latin typeface="Georgia" pitchFamily="18" charset="0"/>
              </a:rPr>
              <a:t>For before certain men came from James, he used to eat with the Gentiles.  But when they arrived, he began to draw back and separate himself from the Gentiles because he was afraid of those who belonged to the circumcision group.  </a:t>
            </a:r>
            <a:r>
              <a:rPr lang="en-US" sz="2600" b="1" baseline="30000" dirty="0" smtClean="0">
                <a:effectLst>
                  <a:outerShdw blurRad="38100" dist="38100" dir="2700000" algn="tl">
                    <a:srgbClr val="000000">
                      <a:alpha val="43137"/>
                    </a:srgbClr>
                  </a:outerShdw>
                </a:effectLst>
                <a:latin typeface="Georgia" pitchFamily="18" charset="0"/>
              </a:rPr>
              <a:t>13</a:t>
            </a:r>
            <a:r>
              <a:rPr lang="en-US" sz="2600" i="1" dirty="0" smtClean="0">
                <a:latin typeface="Georgia" pitchFamily="18" charset="0"/>
              </a:rPr>
              <a:t>The other Jews joined him in his hypocrisy, so that by their hypocrisy even Barnabas was led astray.  </a:t>
            </a:r>
            <a:r>
              <a:rPr lang="en-US" sz="2600" b="1" baseline="30000" dirty="0" smtClean="0">
                <a:effectLst>
                  <a:outerShdw blurRad="38100" dist="38100" dir="2700000" algn="tl">
                    <a:srgbClr val="000000">
                      <a:alpha val="43137"/>
                    </a:srgbClr>
                  </a:outerShdw>
                </a:effectLst>
                <a:latin typeface="Georgia" pitchFamily="18" charset="0"/>
              </a:rPr>
              <a:t>14</a:t>
            </a:r>
            <a:r>
              <a:rPr lang="en-US" sz="2600" i="1" dirty="0" smtClean="0">
                <a:latin typeface="Georgia" pitchFamily="18" charset="0"/>
              </a:rPr>
              <a:t>When I saw that they were not acting in line with the truth of the gospel, I said to Cephas in front of them all, “You are a Jew, yet you live like a Gentile and not like a Jew. How is it, then, that you force Gentiles to follow Jewish customs?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When Peter arrived in Antioch some time after the events of </a:t>
            </a:r>
            <a:r>
              <a:rPr lang="en-US" sz="2400" b="1" dirty="0" smtClean="0">
                <a:effectLst>
                  <a:outerShdw blurRad="38100" dist="38100" dir="2700000" algn="tl">
                    <a:srgbClr val="000000">
                      <a:alpha val="43137"/>
                    </a:srgbClr>
                  </a:outerShdw>
                </a:effectLst>
                <a:latin typeface="Cambria" pitchFamily="18" charset="0"/>
              </a:rPr>
              <a:t>Ch 2:1-10</a:t>
            </a:r>
            <a:r>
              <a:rPr lang="en-US" sz="2400" b="1" dirty="0" smtClean="0">
                <a:latin typeface="Cambria" pitchFamily="18" charset="0"/>
              </a:rPr>
              <a:t>, his actions openly contradicted his doctrine.  Yes, Paul and Peter had agreed on the implications of the gospel while in Jerusalem, but Peter was </a:t>
            </a:r>
            <a:r>
              <a:rPr lang="en-US" sz="2400" b="1" i="1" dirty="0" smtClean="0">
                <a:latin typeface="Cambria" pitchFamily="18" charset="0"/>
              </a:rPr>
              <a:t>“not straightforward about the truth of the gospel”</a:t>
            </a:r>
            <a:r>
              <a:rPr lang="en-US" sz="2400" b="1" dirty="0" smtClean="0">
                <a:latin typeface="Cambria" pitchFamily="18" charset="0"/>
              </a:rPr>
              <a:t> when he faced peer pressure from Jewish Christians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In response to Peter’s display of hypocrisy, Paul confronted him face-to-face.  Paul included an account of this event in the letter to the </a:t>
            </a:r>
            <a:r>
              <a:rPr lang="en-US" sz="2400" b="1" dirty="0" smtClean="0">
                <a:effectLst>
                  <a:outerShdw blurRad="38100" dist="38100" dir="2700000" algn="tl">
                    <a:srgbClr val="000000">
                      <a:alpha val="43137"/>
                    </a:srgbClr>
                  </a:outerShdw>
                </a:effectLst>
                <a:latin typeface="Cambria" pitchFamily="18" charset="0"/>
              </a:rPr>
              <a:t>Galatians</a:t>
            </a:r>
            <a:r>
              <a:rPr lang="en-US" sz="2400" b="1" dirty="0" smtClean="0">
                <a:latin typeface="Cambria" pitchFamily="18" charset="0"/>
              </a:rPr>
              <a:t> in order to leave no doubt that he preached the true gospel and possessed the authority to uphold it—even if it meant rebuking the apostle Peter.  This is why, when Peter played the hypocrite in Antioch, Paul </a:t>
            </a:r>
            <a:r>
              <a:rPr lang="en-US" sz="2400" b="1" i="1" dirty="0" smtClean="0">
                <a:latin typeface="Cambria" pitchFamily="18" charset="0"/>
              </a:rPr>
              <a:t>“opposed him to his face,”</a:t>
            </a:r>
            <a:r>
              <a:rPr lang="en-US" sz="2400" b="1" dirty="0" smtClean="0">
                <a:latin typeface="Cambria" pitchFamily="18" charset="0"/>
              </a:rPr>
              <a:t> pointing out his inconsistency in from of everybody (</a:t>
            </a:r>
            <a:r>
              <a:rPr lang="en-US" sz="2400" b="1" dirty="0" smtClean="0">
                <a:effectLst>
                  <a:outerShdw blurRad="38100" dist="38100" dir="2700000" algn="tl">
                    <a:srgbClr val="000000">
                      <a:alpha val="43137"/>
                    </a:srgbClr>
                  </a:outerShdw>
                </a:effectLst>
                <a:latin typeface="Cambria" pitchFamily="18" charset="0"/>
              </a:rPr>
              <a:t>2:11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9634" name="Picture 2" descr="What Does Galatians 2:11 Mean?"/>
          <p:cNvPicPr>
            <a:picLocks noChangeAspect="1" noChangeArrowheads="1"/>
          </p:cNvPicPr>
          <p:nvPr/>
        </p:nvPicPr>
        <p:blipFill>
          <a:blip r:embed="rId2" cstate="print"/>
          <a:srcRect b="7692"/>
          <a:stretch>
            <a:fillRect/>
          </a:stretch>
        </p:blipFill>
        <p:spPr bwMode="auto">
          <a:xfrm>
            <a:off x="609600" y="609600"/>
            <a:ext cx="7924800" cy="5486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4072167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amond(out)">
                                      <p:cBhvr>
                                        <p:cTn id="7" dur="2000"/>
                                        <p:tgtEl>
                                          <p:spTgt spid="69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What specifically did Peter do to draw Paul’s ire?  Simply put, Peter flip-flopped in his attitude and actions toward the Gentiles of Antioch when some Jewish hard-liners from Jerusalem showed up.  Paul tells the Galatians that when Peter first arrived in that city, where the Gentile mission was exploding, Peter would enjoy uninhibited fellowship with the Gentiles around common table.     </a:t>
            </a:r>
          </a:p>
          <a:p>
            <a:pPr indent="457200"/>
            <a:endParaRPr lang="en-US" sz="2400" b="1" dirty="0" smtClean="0">
              <a:latin typeface="Cambria" pitchFamily="18" charset="0"/>
            </a:endParaRPr>
          </a:p>
          <a:p>
            <a:pPr indent="457200"/>
            <a:r>
              <a:rPr lang="en-US" sz="2400" b="1" dirty="0" smtClean="0">
                <a:latin typeface="Cambria" pitchFamily="18" charset="0"/>
              </a:rPr>
              <a:t>This mark of fellowship would have been forbidden under the Jewish interpretation of the Law.  Eating with unclean Gentiles meant eating their </a:t>
            </a:r>
            <a:r>
              <a:rPr lang="en-US" sz="2400" b="1" i="1" dirty="0" smtClean="0">
                <a:effectLst>
                  <a:outerShdw blurRad="38100" dist="38100" dir="2700000" algn="tl">
                    <a:srgbClr val="000000">
                      <a:alpha val="43137"/>
                    </a:srgbClr>
                  </a:outerShdw>
                </a:effectLst>
                <a:latin typeface="Cambria" pitchFamily="18" charset="0"/>
              </a:rPr>
              <a:t>non-kosher</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food</a:t>
            </a:r>
            <a:r>
              <a:rPr lang="en-US" sz="2400" b="1" dirty="0" smtClean="0">
                <a:latin typeface="Cambria" pitchFamily="18" charset="0"/>
              </a:rPr>
              <a:t>, something a good, Law-abiding Jew would never do.  But Peter’s vision of the unclean animals and the subsequent unconditional conversion of the Roman centurion Cornelius (</a:t>
            </a:r>
            <a:r>
              <a:rPr lang="en-US" sz="2400" b="1" dirty="0" smtClean="0">
                <a:effectLst>
                  <a:outerShdw blurRad="38100" dist="38100" dir="2700000" algn="tl">
                    <a:srgbClr val="000000">
                      <a:alpha val="43137"/>
                    </a:srgbClr>
                  </a:outerShdw>
                </a:effectLst>
                <a:latin typeface="Cambria" pitchFamily="18" charset="0"/>
              </a:rPr>
              <a:t>Acts 10</a:t>
            </a:r>
            <a:r>
              <a:rPr lang="en-US" sz="2400" b="1" dirty="0" smtClean="0">
                <a:latin typeface="Cambria" pitchFamily="18" charset="0"/>
              </a:rPr>
              <a:t>) had convinced him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But Peter’s vision of the unclean animals and the subsequent unconditional conversion of the Roman centurion </a:t>
            </a:r>
            <a:r>
              <a:rPr lang="en-US" sz="2400" b="1" dirty="0" smtClean="0">
                <a:effectLst>
                  <a:outerShdw blurRad="38100" dist="38100" dir="2700000" algn="tl">
                    <a:srgbClr val="000000">
                      <a:alpha val="43137"/>
                    </a:srgbClr>
                  </a:outerShdw>
                </a:effectLst>
                <a:latin typeface="Cambria" pitchFamily="18" charset="0"/>
              </a:rPr>
              <a:t>Cornelius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10</a:t>
            </a:r>
            <a:r>
              <a:rPr lang="en-US" sz="2400" b="1" dirty="0" smtClean="0">
                <a:latin typeface="Cambria" pitchFamily="18" charset="0"/>
              </a:rPr>
              <a:t>) had convinced him that the Law had been supplanted by the gospel, that legalism should be demolished by grace.  So, rather than separating himself from the Gentile believers, Peter enjoyed a meal with them.       </a:t>
            </a:r>
          </a:p>
          <a:p>
            <a:pPr indent="457200"/>
            <a:endParaRPr lang="en-US" sz="2400" b="1" dirty="0" smtClean="0">
              <a:latin typeface="Cambria" pitchFamily="18" charset="0"/>
            </a:endParaRPr>
          </a:p>
          <a:p>
            <a:pPr indent="457200"/>
            <a:r>
              <a:rPr lang="en-US" sz="2400" b="1" i="1" dirty="0" smtClean="0">
                <a:effectLst>
                  <a:outerShdw blurRad="38100" dist="38100" dir="2700000" algn="tl">
                    <a:srgbClr val="000000">
                      <a:alpha val="43137"/>
                    </a:srgbClr>
                  </a:outerShdw>
                </a:effectLst>
                <a:latin typeface="Cambria" pitchFamily="18" charset="0"/>
              </a:rPr>
              <a:t>Until . . .</a:t>
            </a:r>
            <a:r>
              <a:rPr lang="en-US" sz="2400" b="1" dirty="0" smtClean="0">
                <a:latin typeface="Cambria" pitchFamily="18" charset="0"/>
              </a:rPr>
              <a:t>  Representatives from the Jerusalem church arrived in Antioch.  Remember that controversy and confusion about following the Law still raged in Jerusalem, so when Jewish Christians showed up in Antioch, they brought those tensions with them.  Paul describes these visitors as </a:t>
            </a:r>
            <a:r>
              <a:rPr lang="en-US" sz="2400" b="1" i="1" dirty="0" smtClean="0">
                <a:latin typeface="Cambria" pitchFamily="18" charset="0"/>
              </a:rPr>
              <a:t>“certain men from James”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Now, James had been in full agreement with Paul and Barnabas while they were in Jerusalem, but he was famous for following the Law to a </a:t>
            </a:r>
            <a:r>
              <a:rPr lang="en-US" sz="2400" b="1" u="sng" dirty="0" smtClean="0">
                <a:effectLst>
                  <a:outerShdw blurRad="38100" dist="38100" dir="2700000" algn="tl">
                    <a:srgbClr val="000000">
                      <a:alpha val="43137"/>
                    </a:srgbClr>
                  </a:outerShdw>
                </a:effectLst>
                <a:latin typeface="Cambria" pitchFamily="18" charset="0"/>
              </a:rPr>
              <a:t>tee</a:t>
            </a:r>
            <a:r>
              <a:rPr lang="en-US" sz="2400" b="1" dirty="0" smtClean="0">
                <a:latin typeface="Cambria" pitchFamily="18" charset="0"/>
              </a:rPr>
              <a:t> as a testimony to unbelieving Jews, a principle even Paul later advocated (</a:t>
            </a:r>
            <a:r>
              <a:rPr lang="en-US" sz="2400" b="1" dirty="0" smtClean="0">
                <a:effectLst>
                  <a:outerShdw blurRad="38100" dist="38100" dir="2700000" algn="tl">
                    <a:srgbClr val="000000">
                      <a:alpha val="43137"/>
                    </a:srgbClr>
                  </a:outerShdw>
                </a:effectLst>
                <a:latin typeface="Cambria" pitchFamily="18" charset="0"/>
              </a:rPr>
              <a:t>1Cor 9:20</a:t>
            </a:r>
            <a:r>
              <a:rPr lang="en-US" sz="2400" b="1" dirty="0" smtClean="0">
                <a:latin typeface="Cambria" pitchFamily="18" charset="0"/>
              </a:rPr>
              <a:t>).  They obeyed the Law not to be saved or sanctified, but to adapt to the culture in which they lived in order to keep from putting a stumbling block before the Jews.       </a:t>
            </a:r>
          </a:p>
          <a:p>
            <a:pPr indent="457200"/>
            <a:endParaRPr lang="en-US" sz="2400" b="1" dirty="0" smtClean="0">
              <a:latin typeface="Cambria" pitchFamily="18" charset="0"/>
            </a:endParaRPr>
          </a:p>
          <a:p>
            <a:pPr indent="457200"/>
            <a:r>
              <a:rPr lang="en-US" sz="2400" b="1" dirty="0" smtClean="0">
                <a:latin typeface="Cambria" pitchFamily="18" charset="0"/>
              </a:rPr>
              <a:t>But what do those same Law-abiding Jews do when they leave that Jewish cultural context?  Until the Jewish Christians from Jerusalem arrived, Peter had answered that question by eating with the Gentiles in Antioch.  When a number of his Jewish friends showed up; however, he reverted to his old ways.</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Paul reports that Peter withdrew from the Gentiles and held himself aloof because he feared the </a:t>
            </a:r>
            <a:r>
              <a:rPr lang="en-US" sz="2400" b="1" i="1" dirty="0" smtClean="0">
                <a:latin typeface="Cambria" pitchFamily="18" charset="0"/>
              </a:rPr>
              <a:t>“party of the circumcision”</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Many find it striking that Peter, who was well known for his boldness in the face of opposition, would behave hypocritically in Antioch for fear of the legalistic Judaizers.  But when we retrace the steps that led from Paul’s relief visit to Jerusalem (</a:t>
            </a:r>
            <a:r>
              <a:rPr lang="en-US" sz="2400" b="1" dirty="0" smtClean="0">
                <a:effectLst>
                  <a:outerShdw blurRad="38100" dist="38100" dir="2700000" algn="tl">
                    <a:srgbClr val="000000">
                      <a:alpha val="43137"/>
                    </a:srgbClr>
                  </a:outerShdw>
                </a:effectLst>
                <a:latin typeface="Cambria" pitchFamily="18" charset="0"/>
              </a:rPr>
              <a:t>2:1-10; Acts 11:27-30</a:t>
            </a:r>
            <a:r>
              <a:rPr lang="en-US" sz="2400" b="1" dirty="0" smtClean="0">
                <a:latin typeface="Cambria" pitchFamily="18" charset="0"/>
              </a:rPr>
              <a:t>) to Peter’s hypocrisy in Antioch, we begin to understand the pressures that had come to bear on that otherwise-stalwart apostle.  </a:t>
            </a:r>
          </a:p>
          <a:p>
            <a:pPr indent="457200"/>
            <a:endParaRPr lang="en-US" sz="2400" b="1" dirty="0" smtClean="0">
              <a:latin typeface="Cambria" pitchFamily="18" charset="0"/>
            </a:endParaRPr>
          </a:p>
          <a:p>
            <a:pPr indent="457200"/>
            <a:r>
              <a:rPr lang="en-US" sz="2400" b="1" dirty="0" smtClean="0">
                <a:latin typeface="Cambria" pitchFamily="18" charset="0"/>
              </a:rPr>
              <a:t>At the same time Paul, Barnabas, and the uncircumcised Titus came to bring famine relief to those in Jerusalem, a violent persecution broke out in Jerusalem at the hands of Herod Agrippa I, grandson of Herod the Great (</a:t>
            </a:r>
            <a:r>
              <a:rPr lang="en-US" sz="2400" b="1" dirty="0" smtClean="0">
                <a:effectLst>
                  <a:outerShdw blurRad="38100" dist="38100" dir="2700000" algn="tl">
                    <a:srgbClr val="000000">
                      <a:alpha val="43137"/>
                    </a:srgbClr>
                  </a:outerShdw>
                </a:effectLst>
                <a:latin typeface="Cambria" pitchFamily="18" charset="0"/>
              </a:rPr>
              <a:t>Acts 12:1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dirty="0" smtClean="0">
                <a:latin typeface="Cambria" pitchFamily="18" charset="0"/>
              </a:rPr>
              <a:t>In this attack, Herod executed James, one of the original twelve apostles and the brother of John (</a:t>
            </a:r>
            <a:r>
              <a:rPr lang="en-US" sz="2400" b="1" dirty="0" smtClean="0">
                <a:effectLst>
                  <a:outerShdw blurRad="38100" dist="38100" dir="2700000" algn="tl">
                    <a:srgbClr val="000000">
                      <a:alpha val="43137"/>
                    </a:srgbClr>
                  </a:outerShdw>
                </a:effectLst>
                <a:latin typeface="Cambria" pitchFamily="18" charset="0"/>
              </a:rPr>
              <a:t>Acts 12:2</a:t>
            </a:r>
            <a:r>
              <a:rPr lang="en-US" sz="2400" b="1" dirty="0" smtClean="0">
                <a:latin typeface="Cambria" pitchFamily="18" charset="0"/>
              </a:rPr>
              <a:t>).  The Jewish religious leaders, likely thrilled that their attempts at destroying the church had gained governmental backing, praised Herod for his nationalism.  This only encouraged him to continue further persecution.</a:t>
            </a:r>
          </a:p>
          <a:p>
            <a:pPr indent="457200"/>
            <a:endParaRPr lang="en-US" sz="2400" b="1" dirty="0" smtClean="0">
              <a:latin typeface="Cambria" pitchFamily="18" charset="0"/>
            </a:endParaRPr>
          </a:p>
          <a:p>
            <a:pPr indent="457200"/>
            <a:r>
              <a:rPr lang="en-US" sz="2400" b="1" dirty="0" smtClean="0">
                <a:latin typeface="Cambria" pitchFamily="18" charset="0"/>
              </a:rPr>
              <a:t>As a result, Peter himself was hunted down and thrown in prison (</a:t>
            </a:r>
            <a:r>
              <a:rPr lang="en-US" sz="2400" b="1" dirty="0" smtClean="0">
                <a:effectLst>
                  <a:outerShdw blurRad="38100" dist="38100" dir="2700000" algn="tl">
                    <a:srgbClr val="000000">
                      <a:alpha val="43137"/>
                    </a:srgbClr>
                  </a:outerShdw>
                </a:effectLst>
                <a:latin typeface="Cambria" pitchFamily="18" charset="0"/>
              </a:rPr>
              <a:t>Acts 12:3-4</a:t>
            </a:r>
            <a:r>
              <a:rPr lang="en-US" sz="2400" b="1" dirty="0" smtClean="0">
                <a:latin typeface="Cambria" pitchFamily="18" charset="0"/>
              </a:rPr>
              <a:t>).  While the Jews were likely plotting to have Peter executed, as they had done several years earlier with Jesus, an angel of God conducted a covert rescue mission, miraculously releasing Peter right from under the guards’ noses (</a:t>
            </a:r>
            <a:r>
              <a:rPr lang="en-US" sz="2400" b="1" dirty="0" smtClean="0">
                <a:effectLst>
                  <a:outerShdw blurRad="38100" dist="38100" dir="2700000" algn="tl">
                    <a:srgbClr val="000000">
                      <a:alpha val="43137"/>
                    </a:srgbClr>
                  </a:outerShdw>
                </a:effectLst>
                <a:latin typeface="Cambria" pitchFamily="18" charset="0"/>
              </a:rPr>
              <a:t>Acts 12:6-18</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dirty="0" smtClean="0">
                <a:latin typeface="Cambria" pitchFamily="18" charset="0"/>
              </a:rPr>
              <a:t>Shortly after these occurrences, Paul and Barnabas returned to Antioch with John Mark (</a:t>
            </a:r>
            <a:r>
              <a:rPr lang="en-US" sz="2400" b="1" dirty="0" smtClean="0">
                <a:effectLst>
                  <a:outerShdw blurRad="38100" dist="38100" dir="2700000" algn="tl">
                    <a:srgbClr val="000000">
                      <a:alpha val="43137"/>
                    </a:srgbClr>
                  </a:outerShdw>
                </a:effectLst>
                <a:latin typeface="Cambria" pitchFamily="18" charset="0"/>
              </a:rPr>
              <a:t>Acts 12:25</a:t>
            </a:r>
            <a:r>
              <a:rPr lang="en-US" sz="2400" b="1" dirty="0" smtClean="0">
                <a:latin typeface="Cambria" pitchFamily="18" charset="0"/>
              </a:rPr>
              <a:t>).  From there the church in Antioch sent them on the first missionary journey (</a:t>
            </a:r>
            <a:r>
              <a:rPr lang="en-US" sz="2400" b="1" dirty="0" smtClean="0">
                <a:effectLst>
                  <a:outerShdw blurRad="38100" dist="38100" dir="2700000" algn="tl">
                    <a:srgbClr val="000000">
                      <a:alpha val="43137"/>
                    </a:srgbClr>
                  </a:outerShdw>
                </a:effectLst>
                <a:latin typeface="Cambria" pitchFamily="18" charset="0"/>
              </a:rPr>
              <a:t>Acts 13:1-3</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This brings us to the time of the clash between Paul and Peter.  We are told that Paul and Barnabas remained for some time in Antioch (</a:t>
            </a:r>
            <a:r>
              <a:rPr lang="en-US" sz="2400" b="1" dirty="0" smtClean="0">
                <a:effectLst>
                  <a:outerShdw blurRad="38100" dist="38100" dir="2700000" algn="tl">
                    <a:srgbClr val="000000">
                      <a:alpha val="43137"/>
                    </a:srgbClr>
                  </a:outerShdw>
                </a:effectLst>
                <a:latin typeface="Cambria" pitchFamily="18" charset="0"/>
              </a:rPr>
              <a:t>Acts 14:28</a:t>
            </a:r>
            <a:r>
              <a:rPr lang="en-US" sz="2400" b="1" dirty="0" smtClean="0">
                <a:latin typeface="Cambria" pitchFamily="18" charset="0"/>
              </a:rPr>
              <a:t>).  Peter most likely paid his visit to Antioch during this time, both to hear the report of the missionary journey and to visit with his old friends, Paul and Barnabas.  But we are also told that at about the  same time, or shortly thereafter, </a:t>
            </a:r>
            <a:r>
              <a:rPr lang="en-US" sz="2400" b="1" i="1" dirty="0" smtClean="0">
                <a:latin typeface="Cambria" pitchFamily="18" charset="0"/>
              </a:rPr>
              <a:t>“some men came down from Judea and began teaching the brethren, ‘Unless you are circumcised according to the custom of Moses, you cannot be saved’”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15:1</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524315"/>
          </a:xfrm>
          <a:prstGeom prst="rect">
            <a:avLst/>
          </a:prstGeom>
          <a:noFill/>
          <a:effectLst/>
        </p:spPr>
        <p:txBody>
          <a:bodyPr wrap="square" rtlCol="0">
            <a:spAutoFit/>
          </a:bodyPr>
          <a:lstStyle/>
          <a:p>
            <a:pPr indent="457200"/>
            <a:r>
              <a:rPr lang="en-US" sz="2400" b="1" dirty="0" smtClean="0">
                <a:latin typeface="Cambria" pitchFamily="18" charset="0"/>
              </a:rPr>
              <a:t>It’s important to point out that Peter did not himself belong to this group, which Paul calls “the party of the circumcision”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Rather, Peter may have been carried off into hypocritical behavior simply because he was trying to avoid another outbreak of persecution against the already brutalized church in his hometown.</a:t>
            </a:r>
          </a:p>
          <a:p>
            <a:pPr indent="457200"/>
            <a:endParaRPr lang="en-US" sz="2400" b="1" dirty="0" smtClean="0">
              <a:latin typeface="Cambria" pitchFamily="18" charset="0"/>
            </a:endParaRPr>
          </a:p>
          <a:p>
            <a:pPr indent="457200"/>
            <a:r>
              <a:rPr lang="en-US" sz="2400" b="1" dirty="0" smtClean="0">
                <a:latin typeface="Cambria" pitchFamily="18" charset="0"/>
              </a:rPr>
              <a:t>In Jerusalem, following the Law was an attempt to win unbelieving Jews.  Early historical testimony suggests that James, the brother of Jesus, was known among Jews in Jerusalem as “the Just” because of the unimpeachable devotion he exhibited among the Jewish people.</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11.jpg"/>
          <p:cNvPicPr>
            <a:picLocks noChangeAspect="1"/>
          </p:cNvPicPr>
          <p:nvPr/>
        </p:nvPicPr>
        <p:blipFill>
          <a:blip r:embed="rId2" cstate="print"/>
          <a:srcRect t="6667" b="4444"/>
          <a:stretch>
            <a:fillRect/>
          </a:stretch>
        </p:blipFill>
        <p:spPr>
          <a:xfrm>
            <a:off x="0" y="-2"/>
            <a:ext cx="9134856" cy="6858001"/>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dirty="0" smtClean="0">
                <a:latin typeface="Cambria" pitchFamily="18" charset="0"/>
              </a:rPr>
              <a:t>So, for the Jewish Christians in Jerusalem, following the Law was necessary to avoid putting a stumbling block in the way of their unbelieving Jewish friends and family.  In Antioch, however, following the Law would have meant excluding the Gentiles believers.  Such unloving legalism would have alienated and confused them.  Worst yet, it would have unwittingly lent credence to the festering Judaizing heresy that insisted, </a:t>
            </a:r>
            <a:r>
              <a:rPr lang="en-US" sz="2400" b="1" i="1" dirty="0" smtClean="0">
                <a:latin typeface="Cambria" pitchFamily="18" charset="0"/>
              </a:rPr>
              <a:t>“Unless you are circumcised... You cannot be saved”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Acts 15:1</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So magnetic was the pull toward hypocrisy that all the Jewish believers in Antioch followed Peter’s lead.  We can hear Paul’s disappointment when he has to admit, </a:t>
            </a:r>
            <a:r>
              <a:rPr lang="en-US" sz="2400" b="1" i="1" dirty="0" smtClean="0">
                <a:latin typeface="Cambria" pitchFamily="18" charset="0"/>
              </a:rPr>
              <a:t>“Even Barnabas was carried away by their hypocrisy”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2:13</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85652"/>
          </a:xfrm>
          <a:prstGeom prst="rect">
            <a:avLst/>
          </a:prstGeom>
          <a:noFill/>
          <a:effectLst/>
        </p:spPr>
        <p:txBody>
          <a:bodyPr wrap="square" rtlCol="0">
            <a:spAutoFit/>
          </a:bodyPr>
          <a:lstStyle/>
          <a:p>
            <a:pPr indent="457200"/>
            <a:r>
              <a:rPr lang="en-US" sz="2400" b="1" dirty="0" smtClean="0">
                <a:latin typeface="Cambria" pitchFamily="18" charset="0"/>
              </a:rPr>
              <a:t>The Greek term for </a:t>
            </a:r>
            <a:r>
              <a:rPr lang="en-US" sz="2400" b="1" i="1" u="sng" dirty="0" smtClean="0">
                <a:effectLst>
                  <a:outerShdw blurRad="38100" dist="38100" dir="2700000" algn="tl">
                    <a:srgbClr val="000000">
                      <a:alpha val="43137"/>
                    </a:srgbClr>
                  </a:outerShdw>
                </a:effectLst>
                <a:latin typeface="Cambria" pitchFamily="18" charset="0"/>
              </a:rPr>
              <a:t>hypocrisy</a:t>
            </a:r>
            <a:r>
              <a:rPr lang="en-US" sz="2400" b="1" dirty="0" smtClean="0">
                <a:latin typeface="Cambria" pitchFamily="18" charset="0"/>
              </a:rPr>
              <a:t> means “play-acting, pretending, wearing a disguise (</a:t>
            </a:r>
            <a:r>
              <a:rPr lang="en-US" sz="2400" b="1" dirty="0" smtClean="0">
                <a:effectLst>
                  <a:outerShdw blurRad="38100" dist="38100" dir="2700000" algn="tl">
                    <a:srgbClr val="000000">
                      <a:alpha val="43137"/>
                    </a:srgbClr>
                  </a:outerShdw>
                </a:effectLst>
                <a:latin typeface="Cambria" pitchFamily="18" charset="0"/>
              </a:rPr>
              <a:t>mask</a:t>
            </a:r>
            <a:r>
              <a:rPr lang="en-US" sz="2400" b="1" dirty="0" smtClean="0">
                <a:latin typeface="Cambria" pitchFamily="18" charset="0"/>
              </a:rPr>
              <a:t>).”  Pete and Barnabas believed one thing but did another.</a:t>
            </a:r>
          </a:p>
          <a:p>
            <a:pPr indent="457200"/>
            <a:endParaRPr lang="en-US" sz="2400" b="1" dirty="0" smtClean="0">
              <a:latin typeface="Cambria" pitchFamily="18" charset="0"/>
            </a:endParaRPr>
          </a:p>
          <a:p>
            <a:pPr indent="457200"/>
            <a:r>
              <a:rPr lang="en-US" sz="2400" b="1" dirty="0" smtClean="0">
                <a:latin typeface="Cambria" pitchFamily="18" charset="0"/>
              </a:rPr>
              <a:t>What we Paul to do?  Would he just sit back and watch as Peter led a brigade of Jewish Christians who acted like they were deserting the gospel?  Not for a second!  Instead, when he saw that Peter was acting in a way that was inconsistent with what he believed, Paul boldly confronted Peter in the presence of everybody—Jews and Gentiles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524315"/>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Rebuke of Peter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When Paul observed the inconsistency between Peter’s faith and his practice, he pounced.  Paul began by abruptly pointing out the obvious inconsistency.  This must have caused both discomfort and embarrassment for Peter and his companions—and probably anger among the smaller band of fuming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present among them.  </a:t>
            </a:r>
          </a:p>
          <a:p>
            <a:pPr indent="457200"/>
            <a:endParaRPr lang="en-US" sz="2400" b="1" dirty="0" smtClean="0">
              <a:latin typeface="Cambria" pitchFamily="18" charset="0"/>
            </a:endParaRPr>
          </a:p>
          <a:p>
            <a:pPr indent="457200"/>
            <a:r>
              <a:rPr lang="en-US" sz="2400" b="1" dirty="0" smtClean="0">
                <a:latin typeface="Cambria" pitchFamily="18" charset="0"/>
              </a:rPr>
              <a:t>Paul pointed out that not long ago Peter had lived like the Gentiles, observing their customs, speaking their language, and eating their foods.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533400" y="457200"/>
            <a:ext cx="7725833" cy="5794375"/>
            <a:chOff x="609600" y="685800"/>
            <a:chExt cx="7725833" cy="5794375"/>
          </a:xfrm>
        </p:grpSpPr>
        <p:pic>
          <p:nvPicPr>
            <p:cNvPr id="70658" name="Picture 2" descr="What Does Galatians 2:14 Mean?"/>
            <p:cNvPicPr>
              <a:picLocks noChangeAspect="1" noChangeArrowheads="1"/>
            </p:cNvPicPr>
            <p:nvPr/>
          </p:nvPicPr>
          <p:blipFill>
            <a:blip r:embed="rId2" cstate="print"/>
            <a:srcRect/>
            <a:stretch>
              <a:fillRect/>
            </a:stretch>
          </p:blipFill>
          <p:spPr bwMode="auto">
            <a:xfrm>
              <a:off x="609600" y="685800"/>
              <a:ext cx="7725833" cy="5794375"/>
            </a:xfrm>
            <a:prstGeom prst="rect">
              <a:avLst/>
            </a:prstGeom>
            <a:ln>
              <a:noFill/>
            </a:ln>
            <a:effectLst>
              <a:outerShdw blurRad="190500" algn="tl" rotWithShape="0">
                <a:srgbClr val="000000">
                  <a:alpha val="70000"/>
                </a:srgbClr>
              </a:outerShdw>
            </a:effectLst>
          </p:spPr>
        </p:pic>
        <p:sp>
          <p:nvSpPr>
            <p:cNvPr id="6" name="Rectangle 5"/>
            <p:cNvSpPr/>
            <p:nvPr/>
          </p:nvSpPr>
          <p:spPr>
            <a:xfrm>
              <a:off x="5029200" y="6096000"/>
              <a:ext cx="3276600" cy="381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8565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Rebuke of Peter</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2:14</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Yet now Peter’s actions appeared to communicate a lie.  In order to have Christian fellowship with the Jerusalem visitors, the Gentiles would have to live like Jews.  </a:t>
            </a:r>
          </a:p>
          <a:p>
            <a:pPr indent="457200"/>
            <a:endParaRPr lang="en-US" sz="2400" b="1" dirty="0" smtClean="0">
              <a:latin typeface="Cambria" pitchFamily="18" charset="0"/>
            </a:endParaRPr>
          </a:p>
          <a:p>
            <a:pPr indent="457200"/>
            <a:r>
              <a:rPr lang="en-US" sz="2400" b="1" dirty="0" smtClean="0">
                <a:latin typeface="Cambria" pitchFamily="18" charset="0"/>
              </a:rPr>
              <a:t>Once Paul brought the issue out of the gray shadows and into the light, everybody in the room would have noticed the stark contrast  </a:t>
            </a:r>
            <a:r>
              <a:rPr lang="en-US" sz="2400" b="1" dirty="0" smtClean="0">
                <a:effectLst>
                  <a:outerShdw blurRad="38100" dist="38100" dir="2700000" algn="tl">
                    <a:srgbClr val="000000">
                      <a:alpha val="43137"/>
                    </a:srgbClr>
                  </a:outerShdw>
                </a:effectLst>
                <a:latin typeface="Cambria" pitchFamily="18" charset="0"/>
              </a:rPr>
              <a:t>. . .</a:t>
            </a:r>
            <a:r>
              <a:rPr lang="en-US" sz="2400" b="1" dirty="0" smtClean="0">
                <a:latin typeface="Cambria" pitchFamily="18" charset="0"/>
              </a:rPr>
              <a:t>  and recognized Peter’s blatant hypocrisy.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14</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75000"/>
          </a:schemeClr>
        </a:solidFill>
        <a:effectLst/>
      </p:bgPr>
    </p:bg>
    <p:spTree>
      <p:nvGrpSpPr>
        <p:cNvPr id="1" name=""/>
        <p:cNvGrpSpPr/>
        <p:nvPr/>
      </p:nvGrpSpPr>
      <p:grpSpPr>
        <a:xfrm>
          <a:off x="0" y="0"/>
          <a:ext cx="0" cy="0"/>
          <a:chOff x="0" y="0"/>
          <a:chExt cx="0" cy="0"/>
        </a:xfrm>
      </p:grpSpPr>
      <p:pic>
        <p:nvPicPr>
          <p:cNvPr id="3" name="Picture 2" descr="2 - 15 chart.jpg"/>
          <p:cNvPicPr>
            <a:picLocks noChangeAspect="1"/>
          </p:cNvPicPr>
          <p:nvPr/>
        </p:nvPicPr>
        <p:blipFill>
          <a:blip r:embed="rId2" cstate="print"/>
          <a:srcRect t="14193" b="14193"/>
          <a:stretch>
            <a:fillRect/>
          </a:stretch>
        </p:blipFill>
        <p:spPr>
          <a:xfrm>
            <a:off x="533400" y="1143000"/>
            <a:ext cx="8086620" cy="4343400"/>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5109091"/>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“We who are Jews by birth and not sinful Gentiles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know that a person is not justified by the works of the law, but by faith in Jesus Christ. So we, too, have put our faith in Christ Jesus that we may be justified by faith in Christ and not by the works of the law, because by the works of the law no one will be justified.  </a:t>
            </a:r>
            <a:r>
              <a:rPr lang="en-US" sz="2800" b="1" baseline="30000" dirty="0" smtClean="0">
                <a:effectLst>
                  <a:outerShdw blurRad="38100" dist="38100" dir="2700000" algn="tl">
                    <a:srgbClr val="000000">
                      <a:alpha val="43137"/>
                    </a:srgbClr>
                  </a:outerShdw>
                </a:effectLst>
                <a:latin typeface="Georgia" pitchFamily="18" charset="0"/>
              </a:rPr>
              <a:t>17</a:t>
            </a:r>
            <a:r>
              <a:rPr lang="en-US" sz="2800" i="1" dirty="0" smtClean="0">
                <a:latin typeface="Georgia" pitchFamily="18" charset="0"/>
              </a:rPr>
              <a:t>“But if, in seeking to be justified in Christ, we Jews find ourselves also among the sinners, doesn’t that mean that Christ promotes sin?  Absolutely not!  </a:t>
            </a:r>
            <a:r>
              <a:rPr lang="en-US" sz="2800" b="1" baseline="30000" dirty="0" smtClean="0">
                <a:effectLst>
                  <a:outerShdw blurRad="38100" dist="38100" dir="2700000" algn="tl">
                    <a:srgbClr val="000000">
                      <a:alpha val="43137"/>
                    </a:srgbClr>
                  </a:outerShdw>
                </a:effectLst>
                <a:latin typeface="Georgia" pitchFamily="18" charset="0"/>
              </a:rPr>
              <a:t>18</a:t>
            </a:r>
            <a:r>
              <a:rPr lang="en-US" sz="2800" i="1" dirty="0" smtClean="0">
                <a:latin typeface="Georgia" pitchFamily="18" charset="0"/>
              </a:rPr>
              <a:t>If I rebuild what I destroyed, then I really would be a lawbreaker. </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Review of Justification by Grace Alone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2:15-16</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Paul then reviews the same gospel that Peter, Barnabas, and the others had already affirmed long ago—the very basis for their “right hand of fellowship” and mutual support of each other’s ministries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Paul’s main point in </a:t>
            </a:r>
            <a:r>
              <a:rPr lang="en-US" sz="2400" b="1" dirty="0" smtClean="0">
                <a:effectLst>
                  <a:outerShdw blurRad="38100" dist="38100" dir="2700000" algn="tl">
                    <a:srgbClr val="000000">
                      <a:alpha val="43137"/>
                    </a:srgbClr>
                  </a:outerShdw>
                </a:effectLst>
                <a:latin typeface="Cambria" pitchFamily="18" charset="0"/>
              </a:rPr>
              <a:t>2:15-16</a:t>
            </a:r>
            <a:r>
              <a:rPr lang="en-US" sz="2400" b="1" dirty="0" smtClean="0">
                <a:latin typeface="Cambria" pitchFamily="18" charset="0"/>
              </a:rPr>
              <a:t> is summed up by this simple truth:  Even those who were born Jewish know they could not be saved by keeping the Law, but only by faith in Jesus Christ.</a:t>
            </a:r>
          </a:p>
          <a:p>
            <a:endParaRPr lang="en-US" sz="2400" b="1" dirty="0" smtClean="0">
              <a:latin typeface="Cambria" pitchFamily="18" charset="0"/>
            </a:endParaRPr>
          </a:p>
          <a:p>
            <a:pPr indent="457200"/>
            <a:r>
              <a:rPr lang="en-US" sz="2400" b="1" dirty="0" smtClean="0">
                <a:latin typeface="Cambria" pitchFamily="18" charset="0"/>
              </a:rPr>
              <a:t>Paul emphasizes several vital theological truths in this restatement of the gospel of salvation by grace alone through faith alone in Christ alone.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wipe(left)">
                                      <p:cBhvr>
                                        <p:cTn id="2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3785652"/>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Review of Justification by Grace Alone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2:15-16</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The bottom line is that sinners are declared righteous (justified) by God through faith in Christ, not by keeping the Law.  In fact, it is quite impossible for the Law to save anybody, even the most righteous, Law-loving Jew.  </a:t>
            </a:r>
          </a:p>
          <a:p>
            <a:pPr indent="457200"/>
            <a:endParaRPr lang="en-US" sz="2400" b="1" dirty="0" smtClean="0">
              <a:latin typeface="Cambria" pitchFamily="18" charset="0"/>
            </a:endParaRPr>
          </a:p>
          <a:p>
            <a:pPr indent="457200"/>
            <a:r>
              <a:rPr lang="en-US" sz="2400" b="1" dirty="0" smtClean="0">
                <a:latin typeface="Cambria" pitchFamily="18" charset="0"/>
              </a:rPr>
              <a:t>Therefore, why capitulate to a group of so-called Christians who separate themselves from genuine believers over keeping the Law?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of the Charge of License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2:17-18</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By exposing Peter’s hypocrisy, Paul confirmed the truth of the gospel based on his obvious apostolic authority.  But his answer, which emphasized grace and faith apart from works of the Law, led to another question.  No doubt the Judaizing false teachers in both Antioch and Galatia were making the same reasonable argument against Paul’s insistence on grace.  Too much emphasis on grace will make Christ a minister of sin!   </a:t>
            </a:r>
          </a:p>
          <a:p>
            <a:pPr indent="457200"/>
            <a:endParaRPr lang="en-US" sz="2400" b="1" dirty="0" smtClean="0">
              <a:latin typeface="Cambria" pitchFamily="18" charset="0"/>
            </a:endParaRPr>
          </a:p>
          <a:p>
            <a:pPr indent="457200"/>
            <a:r>
              <a:rPr lang="en-US" sz="2400" b="1" dirty="0" smtClean="0">
                <a:latin typeface="Cambria" pitchFamily="18" charset="0"/>
              </a:rPr>
              <a:t>That is, if a believer in Christ does not need to keep the Law in any fashion, then logically this would mean that justified sinners can continue in sin with no repercussion!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dirty="0" smtClean="0">
                <a:latin typeface="Cambria" pitchFamily="18" charset="0"/>
              </a:rPr>
              <a:t>As Paul continues defending his apostleship, he describes a meeting in Jerusalem </a:t>
            </a:r>
            <a:r>
              <a:rPr lang="en-US" sz="2400" b="1" i="1" dirty="0" smtClean="0">
                <a:effectLst>
                  <a:outerShdw blurRad="38100" dist="38100" dir="2700000" algn="tl">
                    <a:srgbClr val="000000">
                      <a:alpha val="43137"/>
                    </a:srgbClr>
                  </a:outerShdw>
                </a:effectLst>
                <a:latin typeface="Cambria" pitchFamily="18" charset="0"/>
              </a:rPr>
              <a:t>fourteen years</a:t>
            </a:r>
            <a:r>
              <a:rPr lang="en-US" sz="2400" b="1" dirty="0" smtClean="0">
                <a:latin typeface="Cambria" pitchFamily="18" charset="0"/>
              </a:rPr>
              <a:t> after his conversion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35</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+ 14</a:t>
            </a:r>
            <a:r>
              <a:rPr lang="en-US" sz="2400" b="1" dirty="0" smtClean="0">
                <a:latin typeface="Cambria" pitchFamily="18" charset="0"/>
              </a:rPr>
              <a:t> years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49</a:t>
            </a:r>
            <a:r>
              <a:rPr lang="en-US" sz="2400" b="1" dirty="0" smtClean="0">
                <a:latin typeface="Cambria" pitchFamily="18" charset="0"/>
              </a:rPr>
              <a:t>).  It was prompted by divine revelation, and Barnabas and Titus went with him to meet </a:t>
            </a:r>
            <a:r>
              <a:rPr lang="en-US" sz="2400" b="1" i="1" dirty="0" smtClean="0">
                <a:latin typeface="Cambria" pitchFamily="18" charset="0"/>
              </a:rPr>
              <a:t>“those who were of reputation”</a:t>
            </a:r>
            <a:r>
              <a:rPr lang="en-US" sz="2400" b="1" dirty="0" smtClean="0">
                <a:latin typeface="Cambria" pitchFamily="18" charset="0"/>
              </a:rPr>
              <a:t> (Peter, John, and James [Jesus’ brother]).  This is the </a:t>
            </a:r>
            <a:r>
              <a:rPr lang="en-US" sz="2400" b="1" i="1" dirty="0" smtClean="0">
                <a:effectLst>
                  <a:outerShdw blurRad="38100" dist="38100" dir="2700000" algn="tl">
                    <a:srgbClr val="000000">
                      <a:alpha val="43137"/>
                    </a:srgbClr>
                  </a:outerShdw>
                </a:effectLst>
                <a:latin typeface="Cambria" pitchFamily="18" charset="0"/>
              </a:rPr>
              <a:t>Jerusalem Council</a:t>
            </a:r>
            <a:r>
              <a:rPr lang="en-US" sz="2400" b="1" dirty="0" smtClean="0">
                <a:latin typeface="Cambria" pitchFamily="18" charset="0"/>
              </a:rPr>
              <a:t> immediately following the </a:t>
            </a:r>
            <a:r>
              <a:rPr lang="en-US" sz="2400" b="1" i="1" dirty="0" smtClean="0">
                <a:effectLst>
                  <a:outerShdw blurRad="38100" dist="38100" dir="2700000" algn="tl">
                    <a:srgbClr val="000000">
                      <a:alpha val="43137"/>
                    </a:srgbClr>
                  </a:outerShdw>
                </a:effectLst>
                <a:latin typeface="Cambria" pitchFamily="18" charset="0"/>
              </a:rPr>
              <a:t>first missionary journey</a:t>
            </a:r>
            <a:r>
              <a:rPr lang="en-US" sz="2400" b="1" dirty="0" smtClean="0">
                <a:latin typeface="Cambria" pitchFamily="18" charset="0"/>
              </a:rPr>
              <a:t> from </a:t>
            </a:r>
            <a:r>
              <a:rPr lang="en-US" sz="2000" b="1" dirty="0" smtClean="0">
                <a:effectLst>
                  <a:outerShdw blurRad="38100" dist="38100" dir="2700000" algn="tl">
                    <a:srgbClr val="000000">
                      <a:alpha val="43137"/>
                    </a:srgbClr>
                  </a:outerShdw>
                </a:effectLst>
                <a:latin typeface="Cambria" pitchFamily="18" charset="0"/>
              </a:rPr>
              <a:t>AD</a:t>
            </a:r>
            <a:r>
              <a:rPr lang="en-US" sz="2400" b="1" dirty="0" smtClean="0">
                <a:effectLst>
                  <a:outerShdw blurRad="38100" dist="38100" dir="2700000" algn="tl">
                    <a:srgbClr val="000000">
                      <a:alpha val="43137"/>
                    </a:srgbClr>
                  </a:outerShdw>
                </a:effectLst>
                <a:latin typeface="Cambria" pitchFamily="18" charset="0"/>
              </a:rPr>
              <a:t> 47 </a:t>
            </a:r>
            <a:r>
              <a:rPr lang="en-US" sz="2400" b="1" dirty="0" smtClean="0">
                <a:latin typeface="Cambria" pitchFamily="18" charset="0"/>
              </a:rPr>
              <a:t>to</a:t>
            </a:r>
            <a:r>
              <a:rPr lang="en-US" sz="2400" b="1" dirty="0" smtClean="0">
                <a:effectLst>
                  <a:outerShdw blurRad="38100" dist="38100" dir="2700000" algn="tl">
                    <a:srgbClr val="000000">
                      <a:alpha val="43137"/>
                    </a:srgbClr>
                  </a:outerShdw>
                </a:effectLst>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early</a:t>
            </a:r>
            <a:r>
              <a:rPr lang="en-US" sz="2400" b="1" dirty="0" smtClean="0">
                <a:effectLst>
                  <a:outerShdw blurRad="38100" dist="38100" dir="2700000" algn="tl">
                    <a:srgbClr val="000000">
                      <a:alpha val="43137"/>
                    </a:srgbClr>
                  </a:outerShdw>
                </a:effectLst>
                <a:latin typeface="Cambria" pitchFamily="18" charset="0"/>
              </a:rPr>
              <a:t> 49</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2:1-2</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 meeting was private, but some false brethren were secretly brought in who sought to demand that </a:t>
            </a:r>
            <a:r>
              <a:rPr lang="en-US" sz="2400" b="1" dirty="0" smtClean="0">
                <a:effectLst>
                  <a:outerShdw blurRad="38100" dist="38100" dir="2700000" algn="tl">
                    <a:srgbClr val="000000">
                      <a:alpha val="43137"/>
                    </a:srgbClr>
                  </a:outerShdw>
                </a:effectLst>
                <a:latin typeface="Cambria" pitchFamily="18" charset="0"/>
              </a:rPr>
              <a:t>Titus</a:t>
            </a:r>
            <a:r>
              <a:rPr lang="en-US" sz="2400" b="1" dirty="0" smtClean="0">
                <a:latin typeface="Cambria" pitchFamily="18" charset="0"/>
              </a:rPr>
              <a:t>, a Gentile, be </a:t>
            </a:r>
            <a:r>
              <a:rPr lang="en-US" sz="2400" b="1" i="1"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Paul refused, viewing it as an effort to bring them back into </a:t>
            </a:r>
            <a:r>
              <a:rPr lang="en-US" sz="2400" b="1" i="1" dirty="0" smtClean="0">
                <a:effectLst>
                  <a:outerShdw blurRad="38100" dist="38100" dir="2700000" algn="tl">
                    <a:srgbClr val="000000">
                      <a:alpha val="43137"/>
                    </a:srgbClr>
                  </a:outerShdw>
                </a:effectLst>
                <a:latin typeface="Cambria" pitchFamily="18" charset="0"/>
              </a:rPr>
              <a:t>bondage</a:t>
            </a:r>
            <a:r>
              <a:rPr lang="en-US" sz="2400" b="1" dirty="0" smtClean="0">
                <a:latin typeface="Cambria" pitchFamily="18" charset="0"/>
              </a:rPr>
              <a:t> from which Christ set them free (</a:t>
            </a:r>
            <a:r>
              <a:rPr lang="en-US" sz="2400" b="1" dirty="0" smtClean="0">
                <a:effectLst>
                  <a:outerShdw blurRad="38100" dist="38100" dir="2700000" algn="tl">
                    <a:srgbClr val="000000">
                      <a:alpha val="43137"/>
                    </a:srgbClr>
                  </a:outerShdw>
                </a:effectLst>
                <a:latin typeface="Cambria" pitchFamily="18" charset="0"/>
              </a:rPr>
              <a:t>2:3-5</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lvl="0">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r>
              <a:rPr lang="en-US" sz="36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of the Charge of License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2:17-18</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By exposing Peter’s hypocrisy, Paul confirmed the truth of the gospel based on his obvious apostolic authority.  But his answer, which emphasized grace and faith apart from works of the Law, led to another question.  No doubt the Judaizing false teachers in both Antioch and Galatia were making the same reasonable argument against Paul’s insistence on grace.  Too much emphasis on grace will make Christ a minister of sin!   </a:t>
            </a:r>
          </a:p>
          <a:p>
            <a:pPr indent="457200"/>
            <a:endParaRPr lang="en-US" sz="2400" b="1" dirty="0" smtClean="0">
              <a:latin typeface="Cambria" pitchFamily="18" charset="0"/>
            </a:endParaRPr>
          </a:p>
          <a:p>
            <a:pPr indent="457200"/>
            <a:r>
              <a:rPr lang="en-US" sz="2400" b="1" dirty="0" smtClean="0">
                <a:latin typeface="Cambria" pitchFamily="18" charset="0"/>
              </a:rPr>
              <a:t>That is, if a believer in Christ does not need to keep the Law in any fashion, then logically this would mean that justified sinners can continue in sin with no repercussion!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of the Charge of License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2:17-18</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In fact, the more we sin, the more “grace” we get to cover those sins.  If this is God’s way of salvation, then it makes God an advocate of sin.  So Paul posses the question: </a:t>
            </a:r>
            <a:r>
              <a:rPr lang="en-US" sz="2400" b="1" i="1" dirty="0" smtClean="0">
                <a:latin typeface="Cambria" pitchFamily="18" charset="0"/>
              </a:rPr>
              <a:t>“If in seeking to be justified in Christ, we Jews find ourselves also among the sinners, doesn’t that mean that Christ promotes sin?  God forbid!”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Paul’s opponents thought that people who disregarded the Law and its righteous works would be “found sinners.”  Since Christ is the One who supplies this grace that leads to lawlessness, He would actually be enabling a sinful lifestyle.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of the Charge of License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2:17-18</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Is this a valid conclusion to draw from the gospel’s message of salvation by grace through faith plus nothing?  It seems reasonable, doesn’t it?  Based on human logic, what else could we conclude?  </a:t>
            </a:r>
          </a:p>
          <a:p>
            <a:pPr indent="457200"/>
            <a:endParaRPr lang="en-US" sz="2400" b="1" dirty="0" smtClean="0">
              <a:latin typeface="Cambria" pitchFamily="18" charset="0"/>
            </a:endParaRPr>
          </a:p>
          <a:p>
            <a:pPr indent="457200"/>
            <a:r>
              <a:rPr lang="en-US" sz="2400" b="1" dirty="0" smtClean="0">
                <a:latin typeface="Cambria" pitchFamily="18" charset="0"/>
              </a:rPr>
              <a:t>Yet Paul categorically and unequivocally rejects that line of thinking with the strongest  negative one can utter in the Greek language: “May it never be!”  In fact, Paul turns the argument around on his hearers.  Before salvation by grace through faith in Christ, the Law served only to separate Gentiles from the people of God and to condemn us from our sinfulness.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of the Charge of License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2:17-18</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None of us can keep the Law perfectly—neither Jew        nor Gentile.  As the apostle James himself wrote to Jewish believers, </a:t>
            </a:r>
            <a:r>
              <a:rPr lang="en-US" sz="2400" b="1" i="1" dirty="0" smtClean="0">
                <a:latin typeface="Cambria" pitchFamily="18" charset="0"/>
              </a:rPr>
              <a:t>“For whoever keeps the whole law and yet stumbles in one point, he has become guilty of all”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James 2:10</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Even </a:t>
            </a:r>
            <a:r>
              <a:rPr lang="en-US" sz="2400" b="1" dirty="0" smtClean="0">
                <a:effectLst>
                  <a:outerShdw blurRad="38100" dist="38100" dir="2700000" algn="tl">
                    <a:srgbClr val="000000">
                      <a:alpha val="43137"/>
                    </a:srgbClr>
                  </a:outerShdw>
                </a:effectLst>
                <a:latin typeface="Cambria" pitchFamily="18" charset="0"/>
              </a:rPr>
              <a:t>James</a:t>
            </a:r>
            <a:r>
              <a:rPr lang="en-US" sz="2400" b="1" dirty="0" smtClean="0">
                <a:latin typeface="Cambria" pitchFamily="18" charset="0"/>
              </a:rPr>
              <a:t> himself shows that the Law is a means of condemning, not saving—of demonstrating our sinfulness, not making us more righteous.  Paul explains, only the cross of Christ can give us the assurance we need to step out in faith and live a truly grace-filled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2:15 – 18</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a:solidFill>
            <a:srgbClr val="0070C0"/>
          </a:solidFill>
          <a:ln>
            <a:noFill/>
          </a:ln>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  </a:t>
            </a:r>
          </a:p>
        </p:txBody>
      </p:sp>
      <p:sp>
        <p:nvSpPr>
          <p:cNvPr id="4" name="TextBox 3"/>
          <p:cNvSpPr txBox="1"/>
          <p:nvPr/>
        </p:nvSpPr>
        <p:spPr>
          <a:xfrm>
            <a:off x="381000" y="1143002"/>
            <a:ext cx="84582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19</a:t>
            </a:r>
            <a:r>
              <a:rPr lang="en-US" sz="2800" i="1" dirty="0" smtClean="0">
                <a:latin typeface="Georgia" pitchFamily="18" charset="0"/>
              </a:rPr>
              <a:t>“For through the law I died to the law so that I might live for God.  </a:t>
            </a:r>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I have been crucified with Christ and I no longer live, but Christ lives in me.  The life I now live in the body, I live by faith in the Son of God, who loved me and gave himself for me.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I do not set aside the grace of God, for if righteousness could be gained through the law, Christ died for nothing!”</a:t>
            </a:r>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on the Exchanged Life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2:19-20</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Paul applies the image of death and resurrection to help explain his old relationship to the Law and his new relationship with Christ.  Far from being a pathway to life, the Law showed Paul his sinfulness, leading him to the true Way—</a:t>
            </a:r>
            <a:r>
              <a:rPr lang="en-US" sz="2400" b="1" i="1" dirty="0" smtClean="0">
                <a:effectLst>
                  <a:outerShdw blurRad="38100" dist="38100" dir="2700000" algn="tl">
                    <a:srgbClr val="000000">
                      <a:alpha val="43137"/>
                    </a:srgbClr>
                  </a:outerShdw>
                </a:effectLst>
                <a:latin typeface="Cambria" pitchFamily="18" charset="0"/>
              </a:rPr>
              <a:t>Jesus Christ</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“Through the Law” Paul realized his own unfitness fro the kingdom and was driven to the gospel, which is the end of the Law.  Having died to his obligation to keep the Law in order to gain righteousness, Paul was not left for dead.  Instead, he was made alive to God, enjoying a direct, personal, intimate relationship with the Lawgiver Himself (</a:t>
            </a:r>
            <a:r>
              <a:rPr lang="en-US" sz="2400" b="1" dirty="0" smtClean="0">
                <a:effectLst>
                  <a:outerShdw blurRad="38100" dist="38100" dir="2700000" algn="tl">
                    <a:srgbClr val="000000">
                      <a:alpha val="43137"/>
                    </a:srgbClr>
                  </a:outerShdw>
                </a:effectLst>
                <a:latin typeface="Cambria" pitchFamily="18" charset="0"/>
              </a:rPr>
              <a:t>2:19</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893647"/>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on the Exchanged Life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2:19-20</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Having stopped trying to please God by keeping the Law, Paul exchanged his damning pursuit of self-righteousness for the life-giving grace of Jesus Christ.  The death Christ died was reckoned to him, and he therefore died to the old life and was raised together with Christ to a new life.     </a:t>
            </a:r>
          </a:p>
          <a:p>
            <a:pPr indent="457200"/>
            <a:endParaRPr lang="en-US" sz="2400" b="1" dirty="0" smtClean="0">
              <a:latin typeface="Cambria" pitchFamily="18" charset="0"/>
            </a:endParaRPr>
          </a:p>
          <a:p>
            <a:pPr indent="457200"/>
            <a:r>
              <a:rPr lang="en-US" sz="2400" b="1" dirty="0" smtClean="0">
                <a:latin typeface="Cambria" pitchFamily="18" charset="0"/>
              </a:rPr>
              <a:t>How can we receive this new life?  Ironically, it comes when we die with Christ—when, by faith, we enter into a personal and spiritual relationship with Him that is so intimate that God regards our sinful selves as crucified with Him.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4524315"/>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Rejection on the Exchanged Life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2:19-20</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Then, just as Christ was raised from the dead, we too are reborn with Christ living in us (</a:t>
            </a:r>
            <a:r>
              <a:rPr lang="en-US" sz="2400" b="1" dirty="0" smtClean="0">
                <a:effectLst>
                  <a:outerShdw blurRad="38100" dist="38100" dir="2700000" algn="tl">
                    <a:srgbClr val="000000">
                      <a:alpha val="43137"/>
                    </a:srgbClr>
                  </a:outerShdw>
                </a:effectLst>
                <a:latin typeface="Cambria" pitchFamily="18" charset="0"/>
              </a:rPr>
              <a:t>2:20</a:t>
            </a:r>
            <a:r>
              <a:rPr lang="en-US" sz="2400" b="1" dirty="0" smtClean="0">
                <a:latin typeface="Cambria" pitchFamily="18" charset="0"/>
              </a:rPr>
              <a:t>).  In this born-again state, we live the exchange life on the spiritual level.  We give ourselves to Christ and He gives Himself to us, empowering us with His infinite strength so we can live as He desire.     </a:t>
            </a:r>
          </a:p>
          <a:p>
            <a:pPr indent="457200"/>
            <a:endParaRPr lang="en-US" sz="2400" b="1" dirty="0" smtClean="0">
              <a:latin typeface="Cambria" pitchFamily="18" charset="0"/>
            </a:endParaRPr>
          </a:p>
          <a:p>
            <a:pPr indent="457200"/>
            <a:r>
              <a:rPr lang="en-US" sz="2400" b="1" dirty="0" smtClean="0">
                <a:latin typeface="Cambria" pitchFamily="18" charset="0"/>
              </a:rPr>
              <a:t>This is not lawless living!  This is a freedom that transcends the dos and don’ts of legalism and releases us to a life of true love, devotion, and faithfulness.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2 - 20-2.jpg"/>
          <p:cNvPicPr>
            <a:picLocks noChangeAspect="1"/>
          </p:cNvPicPr>
          <p:nvPr/>
        </p:nvPicPr>
        <p:blipFill>
          <a:blip r:embed="rId2" cstate="print"/>
          <a:srcRect t="8434"/>
          <a:stretch>
            <a:fillRect/>
          </a:stretch>
        </p:blipFill>
        <p:spPr>
          <a:xfrm>
            <a:off x="1143000" y="349786"/>
            <a:ext cx="6858000" cy="6279614"/>
          </a:xfrm>
          <a:prstGeom prst="rect">
            <a:avLst/>
          </a:prstGeom>
          <a:ln>
            <a:noFill/>
          </a:ln>
          <a:effectLst>
            <a:outerShdw blurRad="190500" algn="tl" rotWithShape="0">
              <a:srgbClr val="000000">
                <a:alpha val="70000"/>
              </a:srgbClr>
            </a:outerShdw>
          </a:effec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262979"/>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Return to the Central Issue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2:21</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The Christian life is not about working as hard as we can to live right; it’s about allowing Christ Himself to live out His life through us.  As that happens, Christ’s character and glory are displayed in us for all to see.  Unlike the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anti-grace message, Paul’s gospel does not “nullify the grace of God” (</a:t>
            </a:r>
            <a:r>
              <a:rPr lang="en-US" sz="2400" b="1" dirty="0" smtClean="0">
                <a:effectLst>
                  <a:outerShdw blurRad="38100" dist="38100" dir="2700000" algn="tl">
                    <a:srgbClr val="000000">
                      <a:alpha val="43137"/>
                    </a:srgbClr>
                  </a:outerShdw>
                </a:effectLst>
                <a:latin typeface="Cambria" pitchFamily="18" charset="0"/>
              </a:rPr>
              <a:t>2:21</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By seeking either to obtain or to maintain righteousness by human effort, the Judaizers rejected the grace of God.  For if sinful people can obtain their own salvation by keeping the Law, then “Christ died needlessly” (</a:t>
            </a:r>
            <a:r>
              <a:rPr lang="en-US" sz="2400" b="1" dirty="0" smtClean="0">
                <a:effectLst>
                  <a:outerShdw blurRad="38100" dist="38100" dir="2700000" algn="tl">
                    <a:srgbClr val="000000">
                      <a:alpha val="43137"/>
                    </a:srgbClr>
                  </a:outerShdw>
                </a:effectLst>
                <a:latin typeface="Cambria" pitchFamily="18" charset="0"/>
              </a:rPr>
              <a:t>2:21</a:t>
            </a:r>
            <a:r>
              <a:rPr lang="en-US" sz="2400" b="1" dirty="0" smtClean="0">
                <a:latin typeface="Cambria" pitchFamily="18" charset="0"/>
              </a:rPr>
              <a:t>).  His death was a waste, His precious blood spilled in vain!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3785652"/>
          </a:xfrm>
          <a:prstGeom prst="rect">
            <a:avLst/>
          </a:prstGeom>
          <a:noFill/>
          <a:effectLst/>
        </p:spPr>
        <p:txBody>
          <a:bodyPr wrap="square" rtlCol="0">
            <a:spAutoFit/>
          </a:bodyPr>
          <a:lstStyle/>
          <a:p>
            <a:pPr indent="457200"/>
            <a:r>
              <a:rPr lang="en-US" sz="2400" b="1" dirty="0" smtClean="0">
                <a:latin typeface="Cambria" pitchFamily="18" charset="0"/>
              </a:rPr>
              <a:t>The result of the meeting was that </a:t>
            </a:r>
            <a:r>
              <a:rPr lang="en-US" sz="2400" b="1" i="1" dirty="0" smtClean="0">
                <a:latin typeface="Cambria" pitchFamily="18" charset="0"/>
              </a:rPr>
              <a:t>“those who seemed to be something”</a:t>
            </a:r>
            <a:r>
              <a:rPr lang="en-US" sz="2400" b="1" dirty="0" smtClean="0">
                <a:latin typeface="Cambria" pitchFamily="18" charset="0"/>
              </a:rPr>
              <a:t> added nothing to Paul’s gospel.  In fact, once they saw that the gospel of the </a:t>
            </a:r>
            <a:r>
              <a:rPr lang="en-US" sz="2400" b="1" i="1" dirty="0" smtClean="0">
                <a:effectLst>
                  <a:outerShdw blurRad="38100" dist="38100" dir="2700000" algn="tl">
                    <a:srgbClr val="000000">
                      <a:alpha val="43137"/>
                    </a:srgbClr>
                  </a:outerShdw>
                </a:effectLst>
                <a:latin typeface="Cambria" pitchFamily="18" charset="0"/>
              </a:rPr>
              <a:t>uncircumcised</a:t>
            </a:r>
            <a:r>
              <a:rPr lang="en-US" sz="2400" b="1" dirty="0" smtClean="0">
                <a:latin typeface="Cambria" pitchFamily="18" charset="0"/>
              </a:rPr>
              <a:t> had been given to him just as the gospel of the </a:t>
            </a:r>
            <a:r>
              <a:rPr lang="en-US" sz="2400" b="1" i="1" dirty="0" smtClean="0">
                <a:effectLst>
                  <a:outerShdw blurRad="38100" dist="38100" dir="2700000" algn="tl">
                    <a:srgbClr val="000000">
                      <a:alpha val="43137"/>
                    </a:srgbClr>
                  </a:outerShdw>
                </a:effectLst>
                <a:latin typeface="Cambria" pitchFamily="18" charset="0"/>
              </a:rPr>
              <a:t>circumcised</a:t>
            </a:r>
            <a:r>
              <a:rPr lang="en-US" sz="2400" b="1" dirty="0" smtClean="0">
                <a:latin typeface="Cambria" pitchFamily="18" charset="0"/>
              </a:rPr>
              <a:t> had been given to Peter, and once James, Cephas, and John perceived the grace that had been given to Paul, he was extended the </a:t>
            </a:r>
            <a:r>
              <a:rPr lang="en-US" sz="2400" b="1" i="1" dirty="0" smtClean="0">
                <a:effectLst>
                  <a:outerShdw blurRad="38100" dist="38100" dir="2700000" algn="tl">
                    <a:srgbClr val="000000">
                      <a:alpha val="43137"/>
                    </a:srgbClr>
                  </a:outerShdw>
                </a:effectLst>
                <a:latin typeface="Cambria" pitchFamily="18" charset="0"/>
              </a:rPr>
              <a:t>right hand of fellowship</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2:6-9</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They only asked that Paul be mindful of the </a:t>
            </a:r>
            <a:r>
              <a:rPr lang="en-US" sz="2400" b="1" i="1" u="sng" dirty="0" smtClean="0">
                <a:effectLst>
                  <a:outerShdw blurRad="38100" dist="38100" dir="2700000" algn="tl">
                    <a:srgbClr val="000000">
                      <a:alpha val="43137"/>
                    </a:srgbClr>
                  </a:outerShdw>
                </a:effectLst>
                <a:latin typeface="Cambria" pitchFamily="18" charset="0"/>
              </a:rPr>
              <a:t>poor</a:t>
            </a:r>
            <a:r>
              <a:rPr lang="en-US" sz="2400" b="1" dirty="0" smtClean="0">
                <a:latin typeface="Cambria" pitchFamily="18" charset="0"/>
              </a:rPr>
              <a:t>, something he was very eager to do (</a:t>
            </a:r>
            <a:r>
              <a:rPr lang="en-US" sz="2400" b="1" dirty="0" smtClean="0">
                <a:effectLst>
                  <a:outerShdw blurRad="38100" dist="38100" dir="2700000" algn="tl">
                    <a:srgbClr val="000000">
                      <a:alpha val="43137"/>
                    </a:srgbClr>
                  </a:outerShdw>
                </a:effectLst>
                <a:latin typeface="Cambria" pitchFamily="18" charset="0"/>
              </a:rPr>
              <a:t>2:10</a:t>
            </a:r>
            <a:r>
              <a:rPr lang="en-US" sz="2400" b="1" dirty="0" smtClean="0">
                <a:latin typeface="Cambria" pitchFamily="18" charset="0"/>
              </a:rPr>
              <a:t>).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25690"/>
            <a:ext cx="8534400" cy="5632311"/>
          </a:xfrm>
          <a:prstGeom prst="rect">
            <a:avLst/>
          </a:prstGeom>
          <a:noFill/>
          <a:effectLst/>
        </p:spPr>
        <p:txBody>
          <a:bodyPr wrap="square" rtlCol="0">
            <a:spAutoFit/>
          </a:bodyPr>
          <a:lstStyle/>
          <a:p>
            <a:pPr indent="457200"/>
            <a:r>
              <a:rPr lang="en-US" sz="2400" b="1" i="1" dirty="0" smtClean="0">
                <a:effectLst>
                  <a:outerShdw blurRad="38100" dist="38100" dir="2700000" algn="tl">
                    <a:srgbClr val="000000">
                      <a:alpha val="43137"/>
                    </a:srgbClr>
                  </a:outerShdw>
                </a:effectLst>
                <a:latin typeface="Cambria" pitchFamily="18" charset="0"/>
              </a:rPr>
              <a:t>Paul’s Return to the Central Issue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2:21</a:t>
            </a:r>
            <a:r>
              <a:rPr lang="en-US" sz="2400" b="1" dirty="0" smtClean="0">
                <a:latin typeface="Cambria" pitchFamily="18" charset="0"/>
              </a:rPr>
              <a:t>)</a:t>
            </a:r>
          </a:p>
          <a:p>
            <a:pPr indent="457200"/>
            <a:endParaRPr lang="en-US" sz="2400" b="1" dirty="0" smtClean="0">
              <a:latin typeface="Cambria" pitchFamily="18" charset="0"/>
            </a:endParaRPr>
          </a:p>
          <a:p>
            <a:pPr indent="457200"/>
            <a:r>
              <a:rPr lang="en-US" sz="2400" b="1" dirty="0" smtClean="0">
                <a:latin typeface="Cambria" pitchFamily="18" charset="0"/>
              </a:rPr>
              <a:t>If anyone insist that our righteousness comes by works or that we earn our salvation through our own efforts, that person is saying, in effect, that Christ died needlessly.  Similarly, if anyone believers that we keep our salvation by doing good works, somehow contributing to the work of Christ—meeting Him halfway—that individual regards the full and finished work of Christ on the cross as partial and incomplete.  </a:t>
            </a:r>
          </a:p>
          <a:p>
            <a:pPr indent="457200"/>
            <a:r>
              <a:rPr lang="en-US" sz="2400" b="1" dirty="0" smtClean="0">
                <a:latin typeface="Cambria" pitchFamily="18" charset="0"/>
              </a:rPr>
              <a:t>   </a:t>
            </a:r>
          </a:p>
          <a:p>
            <a:pPr indent="457200"/>
            <a:r>
              <a:rPr lang="en-US" sz="2400" b="1" dirty="0" smtClean="0">
                <a:latin typeface="Cambria" pitchFamily="18" charset="0"/>
              </a:rPr>
              <a:t>No, our justification, sanctification, and future glorification are all results of God’s grace alone </a:t>
            </a:r>
            <a:r>
              <a:rPr lang="en-US" sz="2400" b="1" dirty="0" smtClean="0">
                <a:effectLst>
                  <a:outerShdw blurRad="38100" dist="38100" dir="2700000" algn="tl">
                    <a:srgbClr val="000000">
                      <a:alpha val="43137"/>
                    </a:srgbClr>
                  </a:outerShdw>
                </a:effectLst>
                <a:latin typeface="Cambria" pitchFamily="18" charset="0"/>
              </a:rPr>
              <a:t> . . .</a:t>
            </a:r>
            <a:r>
              <a:rPr lang="en-US" sz="2400" b="1" dirty="0" smtClean="0">
                <a:latin typeface="Cambria" pitchFamily="18" charset="0"/>
              </a:rPr>
              <a:t>  effected through faith alone in the finish work of Christ alone.  In short, grace is the way </a:t>
            </a:r>
            <a:r>
              <a:rPr lang="en-US" sz="2400" b="1" i="1" dirty="0" smtClean="0">
                <a:effectLst>
                  <a:outerShdw blurRad="38100" dist="38100" dir="2700000" algn="tl">
                    <a:srgbClr val="000000">
                      <a:alpha val="43137"/>
                    </a:srgbClr>
                  </a:outerShdw>
                </a:effectLst>
                <a:latin typeface="Cambria" pitchFamily="18" charset="0"/>
              </a:rPr>
              <a:t>to</a:t>
            </a:r>
            <a:r>
              <a:rPr lang="en-US" sz="2400" b="1" dirty="0" smtClean="0">
                <a:latin typeface="Cambria" pitchFamily="18" charset="0"/>
              </a:rPr>
              <a:t> life and the way </a:t>
            </a:r>
            <a:r>
              <a:rPr lang="en-US" sz="2400" b="1" i="1" dirty="0" smtClean="0">
                <a:effectLst>
                  <a:outerShdw blurRad="38100" dist="38100" dir="2700000" algn="tl">
                    <a:srgbClr val="000000">
                      <a:alpha val="43137"/>
                    </a:srgbClr>
                  </a:outerShdw>
                </a:effectLst>
                <a:latin typeface="Cambria" pitchFamily="18" charset="0"/>
              </a:rPr>
              <a:t>of</a:t>
            </a:r>
            <a:r>
              <a:rPr lang="en-US" sz="2400" b="1" dirty="0" smtClean="0">
                <a:latin typeface="Cambria" pitchFamily="18" charset="0"/>
              </a:rPr>
              <a:t> life.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2:19 – 21</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10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left)">
                                      <p:cBhvr>
                                        <p:cTn id="16"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Cover page 9.jpg"/>
          <p:cNvPicPr>
            <a:picLocks noChangeAspect="1"/>
          </p:cNvPicPr>
          <p:nvPr/>
        </p:nvPicPr>
        <p:blipFill>
          <a:blip r:embed="rId2" cstate="print"/>
          <a:srcRect l="4583" r="3750"/>
          <a:stretch>
            <a:fillRect/>
          </a:stretch>
        </p:blipFill>
        <p:spPr>
          <a:xfrm>
            <a:off x="0" y="0"/>
            <a:ext cx="9175562" cy="68580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533400" y="5715000"/>
            <a:ext cx="8305800" cy="923330"/>
          </a:xfrm>
          <a:prstGeom prst="rect">
            <a:avLst/>
          </a:prstGeom>
          <a:noFill/>
          <a:effectLst>
            <a:outerShdw blurRad="50800" dist="38100" dir="18900000" algn="bl" rotWithShape="0">
              <a:srgbClr val="FFFF00">
                <a:alpha val="40000"/>
              </a:srgbClr>
            </a:outerShdw>
          </a:effectLst>
        </p:spPr>
        <p:txBody>
          <a:bodyPr wrap="square" lIns="91440" tIns="182880" rIns="91440" bIns="182880" rtlCol="0" anchor="ctr" anchorCtr="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Application: Chapter 2:11 – 21</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
        <p:nvSpPr>
          <p:cNvPr id="5" name="TextBox 4"/>
          <p:cNvSpPr txBox="1"/>
          <p:nvPr/>
        </p:nvSpPr>
        <p:spPr>
          <a:xfrm>
            <a:off x="457200" y="762000"/>
            <a:ext cx="8229600" cy="923330"/>
          </a:xfrm>
          <a:prstGeom prst="rect">
            <a:avLst/>
          </a:prstGeom>
          <a:noFill/>
          <a:effectLst>
            <a:outerShdw blurRad="50800" dist="38100" dir="18900000" algn="bl" rotWithShape="0">
              <a:srgbClr val="FFFF00">
                <a:alpha val="40000"/>
              </a:srgbClr>
            </a:outerShdw>
          </a:effectLst>
        </p:spPr>
        <p:txBody>
          <a:bodyPr wrap="square" lIns="91440" tIns="182880" rIns="91440" bIns="182880" rtlCol="0" anchor="ctr" anchorCtr="0">
            <a:sp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rPr>
              <a:t>HEALING  HYPOCRISY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egoe Print"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3"/>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Healing Hypocrisy</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[1]</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Christians are </a:t>
            </a:r>
            <a:r>
              <a:rPr lang="de-DE" sz="2600" b="1" i="1" dirty="0" smtClean="0">
                <a:solidFill>
                  <a:prstClr val="black"/>
                </a:solidFill>
                <a:effectLst>
                  <a:outerShdw blurRad="38100" dist="38100" dir="2700000" algn="tl">
                    <a:srgbClr val="000000">
                      <a:alpha val="43137"/>
                    </a:srgbClr>
                  </a:outerShdw>
                </a:effectLst>
                <a:latin typeface="Cambria" pitchFamily="18" charset="0"/>
              </a:rPr>
              <a:t>accountable </a:t>
            </a:r>
            <a:r>
              <a:rPr lang="de-DE" sz="2600" b="1" i="1" dirty="0" smtClean="0">
                <a:solidFill>
                  <a:prstClr val="black"/>
                </a:solidFill>
                <a:effectLst>
                  <a:outerShdw blurRad="38100" dist="38100" dir="2700000" algn="tl">
                    <a:srgbClr val="000000">
                      <a:alpha val="43137"/>
                    </a:srgbClr>
                  </a:outerShdw>
                </a:effectLst>
                <a:latin typeface="Cambria" pitchFamily="18" charset="0"/>
              </a:rPr>
              <a:t>to one another.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We can’t live as we please and expect everyone else to look the other way.  God’s standard of living applies to us all, and we need to help one another maintain it—even if it involves private or public confrontation.</a:t>
            </a:r>
          </a:p>
          <a:p>
            <a:pPr marL="274320" lvl="1" indent="-274320">
              <a:spcAft>
                <a:spcPts val="1800"/>
              </a:spcAft>
              <a:buFont typeface="Arial" pitchFamily="34" charset="0"/>
              <a:buChar char="•"/>
            </a:pPr>
            <a:r>
              <a:rPr lang="en-US" sz="2600" b="1" dirty="0" smtClean="0">
                <a:solidFill>
                  <a:prstClr val="black"/>
                </a:solidFill>
                <a:latin typeface="Cambria" pitchFamily="18" charset="0"/>
              </a:rPr>
              <a:t>But the rebukes we give should be offered with genuine love and concern for those who </a:t>
            </a:r>
            <a:r>
              <a:rPr lang="en-US" sz="2600" b="1" dirty="0" smtClean="0">
                <a:solidFill>
                  <a:prstClr val="black"/>
                </a:solidFill>
                <a:latin typeface="Cambria" pitchFamily="18" charset="0"/>
              </a:rPr>
              <a:t>falter           </a:t>
            </a:r>
            <a:r>
              <a:rPr lang="en-US" sz="2600" b="1" dirty="0" smtClean="0">
                <a:solidFill>
                  <a:prstClr val="black"/>
                </a:solidFill>
                <a:latin typeface="Cambria" pitchFamily="18" charset="0"/>
              </a:rPr>
              <a:t>(</a:t>
            </a:r>
            <a:r>
              <a:rPr lang="en-US" sz="2600" b="1" dirty="0" smtClean="0">
                <a:solidFill>
                  <a:prstClr val="black"/>
                </a:solidFill>
                <a:effectLst>
                  <a:outerShdw blurRad="38100" dist="38100" dir="2700000" algn="tl">
                    <a:srgbClr val="000000">
                      <a:alpha val="43137"/>
                    </a:srgbClr>
                  </a:outerShdw>
                </a:effectLst>
                <a:latin typeface="Cambria" pitchFamily="18" charset="0"/>
              </a:rPr>
              <a:t>Ps 141:5; Prov 27:6</a:t>
            </a:r>
            <a:r>
              <a:rPr lang="en-US" sz="2600" b="1" dirty="0" smtClean="0">
                <a:solidFill>
                  <a:prstClr val="black"/>
                </a:solidFill>
                <a:latin typeface="Cambria" pitchFamily="18" charset="0"/>
              </a:rPr>
              <a:t>).  When we hold others accountable to a life of integrity—and invite others to do the same for us—we can heal hypocrisy.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3"/>
            <a:ext cx="8458200" cy="5216813"/>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Healing Hypocrisy</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[2]</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Christians impact others.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As Christians, we represent Christ to a watching world—for better or worse.  Whether or not people actually model their lives after ours, we are affecting their attitudes toward Christ and influencing their decisions and action.</a:t>
            </a:r>
          </a:p>
          <a:p>
            <a:pPr marL="274320" lvl="1" indent="-274320">
              <a:spcAft>
                <a:spcPts val="1800"/>
              </a:spcAft>
              <a:buFont typeface="Arial" pitchFamily="34" charset="0"/>
              <a:buChar char="•"/>
            </a:pPr>
            <a:r>
              <a:rPr lang="en-US" sz="2600" b="1" dirty="0" smtClean="0">
                <a:solidFill>
                  <a:prstClr val="black"/>
                </a:solidFill>
                <a:latin typeface="Cambria" pitchFamily="18" charset="0"/>
              </a:rPr>
              <a:t>We need to live lives in conformity with what we believe and teach, knowing that even a whiff of hypocrisy can cause unbelievers to turn away from Christianity in disgust.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81000" y="1066803"/>
            <a:ext cx="8458200" cy="5616922"/>
          </a:xfrm>
          <a:prstGeom prst="rect">
            <a:avLst/>
          </a:prstGeom>
          <a:noFill/>
        </p:spPr>
        <p:txBody>
          <a:bodyPr wrap="square" rtlCol="0">
            <a:spAutoFit/>
          </a:bodyPr>
          <a:lstStyle/>
          <a:p>
            <a:pPr marL="274320" indent="-274320" algn="ctr">
              <a:spcAft>
                <a:spcPts val="18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Healing Hypocrisy</a:t>
            </a:r>
            <a:endParaRPr lang="en-US" sz="2400" b="1" dirty="0" smtClean="0">
              <a:solidFill>
                <a:prstClr val="black"/>
              </a:solidFill>
              <a:effectLst>
                <a:outerShdw blurRad="38100" dist="38100" dir="2700000" algn="tl">
                  <a:srgbClr val="000000">
                    <a:alpha val="43137"/>
                  </a:srgbClr>
                </a:outerShdw>
              </a:effectLst>
              <a:latin typeface="Cambria" pitchFamily="18" charset="0"/>
            </a:endParaRPr>
          </a:p>
          <a:p>
            <a:pPr marL="274320" indent="-274320">
              <a:spcAft>
                <a:spcPts val="1800"/>
              </a:spcAft>
            </a:pPr>
            <a:r>
              <a:rPr lang="de-DE" sz="2600" b="1" dirty="0" smtClean="0">
                <a:solidFill>
                  <a:prstClr val="black"/>
                </a:solidFill>
                <a:effectLst>
                  <a:outerShdw blurRad="38100" dist="38100" dir="2700000" algn="tl">
                    <a:srgbClr val="000000">
                      <a:alpha val="43137"/>
                    </a:srgbClr>
                  </a:outerShdw>
                </a:effectLst>
                <a:latin typeface="Cambria" pitchFamily="18" charset="0"/>
              </a:rPr>
              <a:t>[3]</a:t>
            </a:r>
            <a:r>
              <a:rPr lang="de-DE" sz="2600" b="1" dirty="0" smtClean="0">
                <a:solidFill>
                  <a:prstClr val="black"/>
                </a:solidFill>
                <a:latin typeface="Cambria" pitchFamily="18" charset="0"/>
              </a:rPr>
              <a:t> – </a:t>
            </a:r>
            <a:r>
              <a:rPr lang="de-DE" sz="2600" b="1" i="1" dirty="0" smtClean="0">
                <a:solidFill>
                  <a:prstClr val="black"/>
                </a:solidFill>
                <a:effectLst>
                  <a:outerShdw blurRad="38100" dist="38100" dir="2700000" algn="tl">
                    <a:srgbClr val="000000">
                      <a:alpha val="43137"/>
                    </a:srgbClr>
                  </a:outerShdw>
                </a:effectLst>
                <a:latin typeface="Cambria" pitchFamily="18" charset="0"/>
              </a:rPr>
              <a:t>Christians should be committed to the truth. </a:t>
            </a:r>
            <a:r>
              <a:rPr lang="de-DE" sz="2600" b="1" dirty="0" smtClean="0">
                <a:solidFill>
                  <a:prstClr val="black"/>
                </a:solidFill>
                <a:latin typeface="Cambria" pitchFamily="18" charset="0"/>
              </a:rPr>
              <a:t> </a:t>
            </a:r>
          </a:p>
          <a:p>
            <a:pPr marL="274320" lvl="1" indent="-274320">
              <a:spcAft>
                <a:spcPts val="1800"/>
              </a:spcAft>
              <a:buFont typeface="Arial" pitchFamily="34" charset="0"/>
              <a:buChar char="•"/>
            </a:pPr>
            <a:r>
              <a:rPr lang="en-US" sz="2600" b="1" dirty="0" smtClean="0">
                <a:solidFill>
                  <a:prstClr val="black"/>
                </a:solidFill>
                <a:latin typeface="Cambria" pitchFamily="18" charset="0"/>
              </a:rPr>
              <a:t>God is the God of truth (</a:t>
            </a:r>
            <a:r>
              <a:rPr lang="en-US" sz="2600" b="1" dirty="0" smtClean="0">
                <a:solidFill>
                  <a:prstClr val="black"/>
                </a:solidFill>
                <a:effectLst>
                  <a:outerShdw blurRad="38100" dist="38100" dir="2700000" algn="tl">
                    <a:srgbClr val="000000">
                      <a:alpha val="43137"/>
                    </a:srgbClr>
                  </a:outerShdw>
                </a:effectLst>
                <a:latin typeface="Cambria" pitchFamily="18" charset="0"/>
              </a:rPr>
              <a:t>Isa. 65:16</a:t>
            </a:r>
            <a:r>
              <a:rPr lang="en-US" sz="2600" b="1" dirty="0" smtClean="0">
                <a:solidFill>
                  <a:prstClr val="black"/>
                </a:solidFill>
                <a:latin typeface="Cambria" pitchFamily="18" charset="0"/>
              </a:rPr>
              <a:t>).  Jesus is the way, the truth, and the life (</a:t>
            </a:r>
            <a:r>
              <a:rPr lang="en-US" sz="2600" b="1" dirty="0" smtClean="0">
                <a:solidFill>
                  <a:prstClr val="black"/>
                </a:solidFill>
                <a:effectLst>
                  <a:outerShdw blurRad="38100" dist="38100" dir="2700000" algn="tl">
                    <a:srgbClr val="000000">
                      <a:alpha val="43137"/>
                    </a:srgbClr>
                  </a:outerShdw>
                </a:effectLst>
                <a:latin typeface="Cambria" pitchFamily="18" charset="0"/>
              </a:rPr>
              <a:t>John 14:6</a:t>
            </a:r>
            <a:r>
              <a:rPr lang="en-US" sz="2600" b="1" dirty="0" smtClean="0">
                <a:solidFill>
                  <a:prstClr val="black"/>
                </a:solidFill>
                <a:latin typeface="Cambria" pitchFamily="18" charset="0"/>
              </a:rPr>
              <a:t>).  And the Holy Spirit guides believers into the truth.  When we claim to be children of God but live in ways that deny that claim, we’re not living in keeping with the truth.</a:t>
            </a:r>
          </a:p>
          <a:p>
            <a:pPr marL="274320" lvl="1" indent="-274320">
              <a:spcAft>
                <a:spcPts val="1800"/>
              </a:spcAft>
              <a:buFont typeface="Arial" pitchFamily="34" charset="0"/>
              <a:buChar char="•"/>
            </a:pPr>
            <a:r>
              <a:rPr lang="en-US" sz="2600" b="1" dirty="0" smtClean="0">
                <a:solidFill>
                  <a:prstClr val="black"/>
                </a:solidFill>
                <a:latin typeface="Cambria" pitchFamily="18" charset="0"/>
              </a:rPr>
              <a:t>In fact, </a:t>
            </a:r>
            <a:r>
              <a:rPr lang="en-US" sz="2600" b="1" dirty="0" smtClean="0">
                <a:solidFill>
                  <a:prstClr val="black"/>
                </a:solidFill>
                <a:effectLst>
                  <a:outerShdw blurRad="38100" dist="38100" dir="2700000" algn="tl">
                    <a:srgbClr val="000000">
                      <a:alpha val="43137"/>
                    </a:srgbClr>
                  </a:outerShdw>
                </a:effectLst>
                <a:latin typeface="Cambria" pitchFamily="18" charset="0"/>
              </a:rPr>
              <a:t>1John 3:18</a:t>
            </a:r>
            <a:r>
              <a:rPr lang="en-US" sz="2600" b="1" dirty="0" smtClean="0">
                <a:solidFill>
                  <a:prstClr val="black"/>
                </a:solidFill>
                <a:latin typeface="Cambria" pitchFamily="18" charset="0"/>
              </a:rPr>
              <a:t> says, </a:t>
            </a:r>
            <a:r>
              <a:rPr lang="en-US" sz="2600" b="1" i="1" dirty="0" smtClean="0">
                <a:solidFill>
                  <a:prstClr val="black"/>
                </a:solidFill>
                <a:latin typeface="Cambria" pitchFamily="18" charset="0"/>
              </a:rPr>
              <a:t>“Let us not love with word or with tongue, but in deed and truth.”</a:t>
            </a:r>
            <a:r>
              <a:rPr lang="en-US" sz="2600" b="1" dirty="0" smtClean="0">
                <a:solidFill>
                  <a:prstClr val="black"/>
                </a:solidFill>
                <a:latin typeface="Cambria" pitchFamily="18" charset="0"/>
              </a:rPr>
              <a:t>  Of all people, Christians should be known for our unwavering commitment to all that is true and right, demonstrated in both our private and public lives. </a:t>
            </a:r>
          </a:p>
        </p:txBody>
      </p:sp>
      <p:sp>
        <p:nvSpPr>
          <p:cNvPr id="6"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2:11 – 21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6" name="Picture 5" descr="Photo of Jesus5.jpg"/>
          <p:cNvPicPr>
            <a:picLocks noChangeAspect="1"/>
          </p:cNvPicPr>
          <p:nvPr/>
        </p:nvPicPr>
        <p:blipFill>
          <a:blip r:embed="rId3" cstate="print"/>
          <a:stretch>
            <a:fillRect/>
          </a:stretch>
        </p:blipFill>
        <p:spPr>
          <a:xfrm>
            <a:off x="685800" y="381000"/>
            <a:ext cx="7772400" cy="60960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diamond(out)">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3"/>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23 Feb 2022</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5"/>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Galatians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057400"/>
            <a:ext cx="8534400" cy="4678204"/>
          </a:xfrm>
          <a:prstGeom prst="rect">
            <a:avLst/>
          </a:prstGeom>
          <a:noFill/>
        </p:spPr>
        <p:txBody>
          <a:bodyPr wrap="square" lIns="0" tIns="182880" rIns="274320" bIns="18288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verses in the KJV and the NIV, plus one additional versions of the Bible, i.e., NRSV, NLT, NKJV, etc …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Chapter 3:1 – 14 </a:t>
            </a:r>
          </a:p>
          <a:p>
            <a:pPr marL="731520" indent="-274320" algn="ctr">
              <a:spcAft>
                <a:spcPts val="600"/>
              </a:spcAft>
            </a:pPr>
            <a:r>
              <a:rPr lang="en-US" sz="3200" b="1" dirty="0" smtClean="0">
                <a:solidFill>
                  <a:prstClr val="black"/>
                </a:solidFill>
                <a:effectLst>
                  <a:outerShdw blurRad="38100" dist="38100" dir="2700000" algn="tl">
                    <a:srgbClr val="000000">
                      <a:alpha val="43137"/>
                    </a:srgbClr>
                  </a:outerShdw>
                </a:effectLst>
                <a:latin typeface="Cambria" pitchFamily="18" charset="0"/>
              </a:rPr>
              <a:t>“Backsliding into Legalism”  </a:t>
            </a:r>
          </a:p>
          <a:p>
            <a:pPr marL="731520" indent="-274320" algn="ctr">
              <a:spcAft>
                <a:spcPts val="600"/>
              </a:spcAft>
            </a:pPr>
            <a:endParaRPr lang="en-US" sz="3200" b="1" dirty="0" smtClean="0">
              <a:solidFill>
                <a:prstClr val="black"/>
              </a:solidFill>
              <a:effectLst>
                <a:outerShdw blurRad="38100" dist="38100" dir="2700000" algn="tl">
                  <a:srgbClr val="000000">
                    <a:alpha val="43137"/>
                  </a:srgbClr>
                </a:outerShdw>
              </a:effectLst>
              <a:latin typeface="Cambria" pitchFamily="18" charset="0"/>
            </a:endParaRPr>
          </a:p>
          <a:p>
            <a:pPr marL="731520" indent="-274320" algn="ctr">
              <a:spcAft>
                <a:spcPts val="600"/>
              </a:spcAft>
            </a:pPr>
            <a:r>
              <a:rPr lang="en-US" sz="2400" b="1" dirty="0" smtClean="0">
                <a:solidFill>
                  <a:prstClr val="black"/>
                </a:solidFill>
                <a:latin typeface="Broadway" pitchFamily="82" charset="0"/>
              </a:rPr>
              <a:t>EBC  Website  for  Handouts</a:t>
            </a:r>
          </a:p>
          <a:p>
            <a:pPr marL="731520" indent="-274320" algn="ctr">
              <a:spcAft>
                <a:spcPts val="600"/>
              </a:spcAft>
            </a:pPr>
            <a:r>
              <a:rPr lang="en-US" sz="2400" b="1" u="sng" dirty="0" smtClean="0">
                <a:solidFill>
                  <a:srgbClr val="C00000"/>
                </a:solidFill>
                <a:latin typeface="Cambria" pitchFamily="18" charset="0"/>
                <a:hlinkClick r:id="rId3"/>
              </a:rPr>
              <a:t>https://bit.ly/surveyofpaulineepistles</a:t>
            </a:r>
            <a:endParaRPr lang="en-US" sz="2400" b="1" dirty="0" smtClean="0">
              <a:solidFill>
                <a:srgbClr val="C00000"/>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4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4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4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400"/>
                            </p:stCondLst>
                            <p:childTnLst>
                              <p:par>
                                <p:cTn id="30" presetID="22" presetClass="entr" presetSubtype="8" fill="hold" nodeType="after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left)">
                                      <p:cBhvr>
                                        <p:cTn id="32" dur="1000"/>
                                        <p:tgtEl>
                                          <p:spTgt spid="4">
                                            <p:txEl>
                                              <p:pRg st="4" end="4"/>
                                            </p:txEl>
                                          </p:spTgt>
                                        </p:tgtEl>
                                      </p:cBhvr>
                                    </p:animEffect>
                                  </p:childTnLst>
                                </p:cTn>
                              </p:par>
                            </p:childTnLst>
                          </p:cTn>
                        </p:par>
                        <p:par>
                          <p:cTn id="33" fill="hold">
                            <p:stCondLst>
                              <p:cond delay="6400"/>
                            </p:stCondLst>
                            <p:childTnLst>
                              <p:par>
                                <p:cTn id="34" presetID="22" presetClass="entr" presetSubtype="8"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Effect transition="in" filter="wipe(left)">
                                      <p:cBhvr>
                                        <p:cTn id="36"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219202"/>
            <a:ext cx="8534400" cy="5262979"/>
          </a:xfrm>
          <a:prstGeom prst="rect">
            <a:avLst/>
          </a:prstGeom>
          <a:noFill/>
          <a:effectLst/>
        </p:spPr>
        <p:txBody>
          <a:bodyPr wrap="square" rtlCol="0">
            <a:spAutoFit/>
          </a:bodyPr>
          <a:lstStyle/>
          <a:p>
            <a:pPr indent="457200"/>
            <a:r>
              <a:rPr lang="en-US" sz="2400" b="1" dirty="0" smtClean="0">
                <a:latin typeface="Cambria" pitchFamily="18" charset="0"/>
              </a:rPr>
              <a:t>The rest of the chapter describes a </a:t>
            </a:r>
            <a:r>
              <a:rPr lang="en-US" sz="2400" b="1" i="1" dirty="0" smtClean="0">
                <a:effectLst>
                  <a:outerShdw blurRad="38100" dist="38100" dir="2700000" algn="tl">
                    <a:srgbClr val="000000">
                      <a:alpha val="43137"/>
                    </a:srgbClr>
                  </a:outerShdw>
                </a:effectLst>
                <a:latin typeface="Cambria" pitchFamily="18" charset="0"/>
              </a:rPr>
              <a:t>confrontation</a:t>
            </a:r>
            <a:r>
              <a:rPr lang="en-US" sz="2400" b="1" dirty="0" smtClean="0">
                <a:latin typeface="Cambria" pitchFamily="18" charset="0"/>
              </a:rPr>
              <a:t> in Antioch between Peter and Paul.  Peter, who was visiting at first was willing to </a:t>
            </a:r>
            <a:r>
              <a:rPr lang="en-US" sz="2400" b="1" i="1" u="sng" dirty="0" smtClean="0">
                <a:effectLst>
                  <a:outerShdw blurRad="38100" dist="38100" dir="2700000" algn="tl">
                    <a:srgbClr val="000000">
                      <a:alpha val="43137"/>
                    </a:srgbClr>
                  </a:outerShdw>
                </a:effectLst>
                <a:latin typeface="Cambria" pitchFamily="18" charset="0"/>
              </a:rPr>
              <a:t>eat</a:t>
            </a:r>
            <a:r>
              <a:rPr lang="en-US" sz="2400" b="1" dirty="0" smtClean="0">
                <a:latin typeface="Cambria" pitchFamily="18" charset="0"/>
              </a:rPr>
              <a:t> with the Gentiles, but when some Jewish Christians came from James </a:t>
            </a:r>
            <a:r>
              <a:rPr lang="en-US" sz="2400" b="1" i="1" dirty="0" smtClean="0">
                <a:latin typeface="Cambria" pitchFamily="18" charset="0"/>
              </a:rPr>
              <a:t>(that is Jerusalem)</a:t>
            </a:r>
            <a:r>
              <a:rPr lang="en-US" sz="2400" b="1" dirty="0" smtClean="0">
                <a:latin typeface="Cambria" pitchFamily="18" charset="0"/>
              </a:rPr>
              <a:t>.  Out of </a:t>
            </a:r>
            <a:r>
              <a:rPr lang="en-US" sz="2400" b="1" i="1" u="sng" dirty="0" smtClean="0">
                <a:effectLst>
                  <a:outerShdw blurRad="38100" dist="38100" dir="2700000" algn="tl">
                    <a:srgbClr val="000000">
                      <a:alpha val="43137"/>
                    </a:srgbClr>
                  </a:outerShdw>
                </a:effectLst>
                <a:latin typeface="Cambria" pitchFamily="18" charset="0"/>
              </a:rPr>
              <a:t>fear</a:t>
            </a:r>
            <a:r>
              <a:rPr lang="en-US" sz="2400" b="1" dirty="0" smtClean="0">
                <a:latin typeface="Cambria" pitchFamily="18" charset="0"/>
              </a:rPr>
              <a:t>, Peter withdrew himself from eating with Gentiles.  Through Peter’s influence, the rest of the Jews, </a:t>
            </a:r>
            <a:r>
              <a:rPr lang="en-US" sz="2400" b="1" i="1" dirty="0" smtClean="0">
                <a:effectLst>
                  <a:outerShdw blurRad="38100" dist="38100" dir="2700000" algn="tl">
                    <a:srgbClr val="000000">
                      <a:alpha val="43137"/>
                    </a:srgbClr>
                  </a:outerShdw>
                </a:effectLst>
                <a:latin typeface="Cambria" pitchFamily="18" charset="0"/>
              </a:rPr>
              <a:t>even Barnabas</a:t>
            </a:r>
            <a:r>
              <a:rPr lang="en-US" sz="2400" b="1" dirty="0" smtClean="0">
                <a:latin typeface="Cambria" pitchFamily="18" charset="0"/>
              </a:rPr>
              <a:t>, withdrew from the Gentiles and were carried away into </a:t>
            </a:r>
            <a:r>
              <a:rPr lang="en-US" sz="2400" b="1" i="1" dirty="0" smtClean="0">
                <a:effectLst>
                  <a:outerShdw blurRad="38100" dist="38100" dir="2700000" algn="tl">
                    <a:srgbClr val="000000">
                      <a:alpha val="43137"/>
                    </a:srgbClr>
                  </a:outerShdw>
                </a:effectLst>
                <a:latin typeface="Cambria" pitchFamily="18" charset="0"/>
              </a:rPr>
              <a:t>hypocrisy</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2:11-13</a:t>
            </a:r>
            <a:r>
              <a:rPr lang="en-US" sz="2400" b="1" dirty="0" smtClean="0">
                <a:latin typeface="Cambria" pitchFamily="18" charset="0"/>
              </a:rPr>
              <a:t>).  </a:t>
            </a:r>
          </a:p>
          <a:p>
            <a:pPr indent="457200"/>
            <a:endParaRPr lang="en-US" sz="2400" b="1" dirty="0" smtClean="0">
              <a:latin typeface="Cambria" pitchFamily="18" charset="0"/>
            </a:endParaRPr>
          </a:p>
          <a:p>
            <a:pPr indent="457200"/>
            <a:r>
              <a:rPr lang="en-US" sz="2400" b="1" dirty="0" smtClean="0">
                <a:latin typeface="Cambria" pitchFamily="18" charset="0"/>
              </a:rPr>
              <a:t>This prompted Paul to withstand Peter </a:t>
            </a:r>
            <a:r>
              <a:rPr lang="en-US" sz="2400" b="1" i="1" dirty="0" smtClean="0">
                <a:latin typeface="Cambria" pitchFamily="18" charset="0"/>
              </a:rPr>
              <a:t>“to his face,”</a:t>
            </a:r>
            <a:r>
              <a:rPr lang="en-US" sz="2400" b="1" dirty="0" smtClean="0">
                <a:latin typeface="Cambria" pitchFamily="18" charset="0"/>
              </a:rPr>
              <a:t> and to rebuke him in the presence of all.  In the course of his rebuke, Paul stressed that we are justified by </a:t>
            </a:r>
            <a:r>
              <a:rPr lang="en-US" sz="2400" b="1" i="1" u="sng"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in Christ, and not by the </a:t>
            </a:r>
            <a:r>
              <a:rPr lang="en-US" sz="2400" b="1" i="1" u="sng" dirty="0" smtClean="0">
                <a:effectLst>
                  <a:outerShdw blurRad="38100" dist="38100" dir="2700000" algn="tl">
                    <a:srgbClr val="000000">
                      <a:alpha val="43137"/>
                    </a:srgbClr>
                  </a:outerShdw>
                </a:effectLst>
                <a:latin typeface="Cambria" pitchFamily="18" charset="0"/>
              </a:rPr>
              <a:t>works</a:t>
            </a:r>
            <a:r>
              <a:rPr lang="en-US" sz="2400" b="1" dirty="0" smtClean="0">
                <a:latin typeface="Cambria" pitchFamily="18" charset="0"/>
              </a:rPr>
              <a:t> of the law, otherwise Christ died in vain (</a:t>
            </a:r>
            <a:r>
              <a:rPr lang="en-US" sz="2400" b="1" dirty="0" smtClean="0">
                <a:effectLst>
                  <a:outerShdw blurRad="38100" dist="38100" dir="2700000" algn="tl">
                    <a:srgbClr val="000000">
                      <a:alpha val="43137"/>
                    </a:srgbClr>
                  </a:outerShdw>
                </a:effectLst>
                <a:latin typeface="Cambria" pitchFamily="18" charset="0"/>
              </a:rPr>
              <a:t>2:12-21</a:t>
            </a:r>
            <a:r>
              <a:rPr lang="en-US" sz="2400" b="1" dirty="0" smtClean="0">
                <a:latin typeface="Cambria" pitchFamily="18" charset="0"/>
              </a:rPr>
              <a:t>).</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a:spcBef>
                <a:spcPct val="0"/>
              </a:spcBef>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	</a:t>
            </a:r>
            <a:r>
              <a:rPr lang="en-US" sz="2800" b="1" dirty="0" smtClean="0">
                <a:solidFill>
                  <a:srgbClr val="FFFF00"/>
                </a:solidFill>
                <a:effectLst>
                  <a:outerShdw blurRad="38100" dist="38100" dir="2700000" algn="tl">
                    <a:srgbClr val="000000">
                      <a:alpha val="43137"/>
                    </a:srgbClr>
                  </a:outerShdw>
                </a:effectLst>
                <a:latin typeface="Cambria" pitchFamily="18" charset="0"/>
              </a:rPr>
              <a:t>Ch2 Overview</a:t>
            </a:r>
            <a:endParaRPr lang="en-US" sz="4400" cap="all"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endParaRP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Cover page 4.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rot="-180000">
            <a:off x="1011961" y="2956464"/>
            <a:ext cx="5262874" cy="954107"/>
          </a:xfrm>
          <a:prstGeom prst="rect">
            <a:avLst/>
          </a:prstGeom>
          <a:noFill/>
        </p:spPr>
        <p:txBody>
          <a:bodyPr wrap="square" rtlCol="0">
            <a:spAutoFit/>
          </a:bodyPr>
          <a:lstStyle/>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Going Head-to-Head </a:t>
            </a:r>
          </a:p>
          <a:p>
            <a:pPr algn="ctr"/>
            <a:r>
              <a:rPr lang="en-US" sz="2800" b="1" dirty="0" smtClean="0">
                <a:solidFill>
                  <a:srgbClr val="C00000"/>
                </a:solidFill>
                <a:effectLst>
                  <a:outerShdw blurRad="38100" dist="38100" dir="2700000" algn="tl">
                    <a:srgbClr val="000000">
                      <a:alpha val="43137"/>
                    </a:srgbClr>
                  </a:outerShdw>
                </a:effectLst>
                <a:latin typeface="Perpetua" pitchFamily="18" charset="0"/>
              </a:rPr>
              <a:t>with Hypocrisy</a:t>
            </a:r>
            <a:endParaRPr lang="en-US" sz="2800" b="1" dirty="0">
              <a:solidFill>
                <a:srgbClr val="C00000"/>
              </a:solidFill>
              <a:effectLst>
                <a:outerShdw blurRad="38100" dist="38100" dir="2700000" algn="tl">
                  <a:srgbClr val="000000">
                    <a:alpha val="43137"/>
                  </a:srgbClr>
                </a:outerShdw>
              </a:effectLst>
              <a:latin typeface="Perpetu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b="1" dirty="0" smtClean="0">
                <a:latin typeface="Cambria" pitchFamily="18" charset="0"/>
              </a:rPr>
              <a:t>   </a:t>
            </a:r>
          </a:p>
          <a:p>
            <a:pPr indent="457200"/>
            <a:r>
              <a:rPr lang="en-US" sz="2400" b="1" dirty="0" smtClean="0">
                <a:latin typeface="Cambria" pitchFamily="18" charset="0"/>
              </a:rPr>
              <a:t>If there’s one thing we can’t seem to do without, it’s privacy.  Nobody likes strangers wandering around in their yards or snoops peeking through their windows.  Nobody wants even their close friends rifling through their closets or searching through their drawers.    </a:t>
            </a:r>
          </a:p>
          <a:p>
            <a:pPr indent="457200"/>
            <a:endParaRPr lang="en-US" sz="2400" b="1" dirty="0" smtClean="0">
              <a:latin typeface="Cambria" pitchFamily="18" charset="0"/>
            </a:endParaRPr>
          </a:p>
          <a:p>
            <a:pPr indent="457200"/>
            <a:r>
              <a:rPr lang="en-US" sz="2400" b="1" dirty="0" smtClean="0">
                <a:latin typeface="Cambria" pitchFamily="18" charset="0"/>
              </a:rPr>
              <a:t>Most of all, nobody relishes the idea of exposing the depths of their family dysfunctions or the details of household squabbles.  Everything in us wants to protect our families from poking and our personal lives from probing.</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93866"/>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b="1" dirty="0" smtClean="0">
                <a:latin typeface="Cambria" pitchFamily="18" charset="0"/>
              </a:rPr>
              <a:t>   </a:t>
            </a:r>
          </a:p>
          <a:p>
            <a:pPr indent="457200"/>
            <a:r>
              <a:rPr lang="en-US" sz="2400" b="1" dirty="0" smtClean="0">
                <a:latin typeface="Cambria" pitchFamily="18" charset="0"/>
              </a:rPr>
              <a:t>This fact makes </a:t>
            </a:r>
            <a:r>
              <a:rPr lang="en-US" sz="2400" b="1" dirty="0" smtClean="0">
                <a:effectLst>
                  <a:outerShdw blurRad="38100" dist="38100" dir="2700000" algn="tl">
                    <a:srgbClr val="000000">
                      <a:alpha val="43137"/>
                    </a:srgbClr>
                  </a:outerShdw>
                </a:effectLst>
                <a:latin typeface="Cambria" pitchFamily="18" charset="0"/>
              </a:rPr>
              <a:t>Galatians 2:11-21</a:t>
            </a:r>
            <a:r>
              <a:rPr lang="en-US" sz="2400" b="1" dirty="0" smtClean="0">
                <a:latin typeface="Cambria" pitchFamily="18" charset="0"/>
              </a:rPr>
              <a:t> all the more surprising.  As Paul builds his argument against the legalistic </a:t>
            </a:r>
            <a:r>
              <a:rPr lang="en-US" sz="2400" b="1" dirty="0" smtClean="0">
                <a:effectLst>
                  <a:outerShdw blurRad="38100" dist="38100" dir="2700000" algn="tl">
                    <a:srgbClr val="000000">
                      <a:alpha val="43137"/>
                    </a:srgbClr>
                  </a:outerShdw>
                </a:effectLst>
                <a:latin typeface="Cambria" pitchFamily="18" charset="0"/>
              </a:rPr>
              <a:t>Judaizers</a:t>
            </a:r>
            <a:r>
              <a:rPr lang="en-US" sz="2400" b="1" dirty="0" smtClean="0">
                <a:latin typeface="Cambria" pitchFamily="18" charset="0"/>
              </a:rPr>
              <a:t>’ twisted gospel, he crosses into the uncomfortable realm of family wrangling.  </a:t>
            </a:r>
          </a:p>
          <a:p>
            <a:pPr indent="457200"/>
            <a:endParaRPr lang="en-US" sz="2400" b="1" dirty="0" smtClean="0">
              <a:latin typeface="Cambria" pitchFamily="18" charset="0"/>
            </a:endParaRPr>
          </a:p>
          <a:p>
            <a:pPr indent="457200"/>
            <a:r>
              <a:rPr lang="en-US" sz="2400" b="1" dirty="0" smtClean="0">
                <a:latin typeface="Cambria" pitchFamily="18" charset="0"/>
              </a:rPr>
              <a:t>Instead of keeping this particular episode of church conflict a secret, Paul exposes the details of is brief but fierce confrontation with the apostle Peter himself.</a:t>
            </a:r>
          </a:p>
          <a:p>
            <a:endParaRPr lang="en-US" sz="2400" b="1" dirty="0" smtClean="0">
              <a:latin typeface="Cambria" pitchFamily="18" charset="0"/>
            </a:endParaRPr>
          </a:p>
          <a:p>
            <a:pPr indent="457200"/>
            <a:r>
              <a:rPr lang="en-US" sz="2400" b="1" dirty="0" smtClean="0">
                <a:latin typeface="Cambria" pitchFamily="18" charset="0"/>
              </a:rPr>
              <a:t>He doesn’t do this to simply hang out the church’s dirty laundry or to meet some ideal of </a:t>
            </a:r>
            <a:r>
              <a:rPr lang="en-US" sz="2400" b="1" i="1" dirty="0" smtClean="0">
                <a:effectLst>
                  <a:outerShdw blurRad="38100" dist="38100" dir="2700000" algn="tl">
                    <a:srgbClr val="000000">
                      <a:alpha val="43137"/>
                    </a:srgbClr>
                  </a:outerShdw>
                </a:effectLst>
                <a:latin typeface="Cambria" pitchFamily="18" charset="0"/>
              </a:rPr>
              <a:t>“total transparency.”</a:t>
            </a:r>
            <a:r>
              <a:rPr lang="en-US" sz="2400" b="1" dirty="0" smtClean="0">
                <a:latin typeface="Cambria" pitchFamily="18" charset="0"/>
              </a:rPr>
              <a:t>  Paul knows like anybody else that not everything should be broadcast to the public.  </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ipe(left)">
                                      <p:cBhvr>
                                        <p:cTn id="19"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493538"/>
          </a:xfrm>
          <a:prstGeom prst="rect">
            <a:avLst/>
          </a:prstGeom>
          <a:noFill/>
          <a:effectLst/>
        </p:spPr>
        <p:txBody>
          <a:bodyPr wrap="square" rtlCol="0">
            <a:spAutoFit/>
          </a:bodyPr>
          <a:lstStyle/>
          <a:p>
            <a:r>
              <a:rPr lang="en-US" sz="2800" b="1" dirty="0" smtClean="0">
                <a:effectLst>
                  <a:outerShdw blurRad="38100" dist="38100" dir="2700000" algn="tl">
                    <a:srgbClr val="000000">
                      <a:alpha val="43137"/>
                    </a:srgbClr>
                  </a:outerShdw>
                </a:effectLst>
                <a:latin typeface="Cambria" pitchFamily="18" charset="0"/>
              </a:rPr>
              <a:t>Background:   </a:t>
            </a:r>
            <a:endParaRPr lang="en-US" sz="2800" b="1" dirty="0" smtClean="0">
              <a:latin typeface="Cambria" pitchFamily="18" charset="0"/>
            </a:endParaRPr>
          </a:p>
          <a:p>
            <a:r>
              <a:rPr lang="en-US" b="1" dirty="0" smtClean="0">
                <a:latin typeface="Cambria" pitchFamily="18" charset="0"/>
              </a:rPr>
              <a:t>   </a:t>
            </a:r>
          </a:p>
          <a:p>
            <a:pPr indent="457200"/>
            <a:r>
              <a:rPr lang="en-US" sz="2400" b="1" dirty="0" smtClean="0">
                <a:latin typeface="Cambria" pitchFamily="18" charset="0"/>
              </a:rPr>
              <a:t>Furthermore, Paul certainly isn’t trying to hang Peter out to dry.  We saw in the last section that Peter and the Jerusalem apostles had given Paul and Barnabas the </a:t>
            </a:r>
            <a:r>
              <a:rPr lang="en-US" sz="2400" b="1" i="1" dirty="0" smtClean="0">
                <a:effectLst>
                  <a:outerShdw blurRad="38100" dist="38100" dir="2700000" algn="tl">
                    <a:srgbClr val="000000">
                      <a:alpha val="43137"/>
                    </a:srgbClr>
                  </a:outerShdw>
                </a:effectLst>
                <a:latin typeface="Cambria" pitchFamily="18" charset="0"/>
              </a:rPr>
              <a:t>“right hand of fellowship”</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2:9</a:t>
            </a:r>
            <a:r>
              <a:rPr lang="en-US" sz="2400" b="1" dirty="0" smtClean="0">
                <a:latin typeface="Cambria" pitchFamily="18" charset="0"/>
              </a:rPr>
              <a:t>).  Peter and Paul agreed on their theology and had mutually affirmed each other’s ministries—to Jews and Gentiles, respectively.  They were colleagues, not competitors.  Each respected the other.</a:t>
            </a:r>
          </a:p>
          <a:p>
            <a:pPr indent="457200"/>
            <a:endParaRPr lang="en-US" sz="2400" b="1" dirty="0" smtClean="0">
              <a:latin typeface="Cambria" pitchFamily="18" charset="0"/>
            </a:endParaRPr>
          </a:p>
          <a:p>
            <a:pPr indent="457200"/>
            <a:r>
              <a:rPr lang="en-US" sz="2400" b="1" dirty="0" smtClean="0">
                <a:latin typeface="Cambria" pitchFamily="18" charset="0"/>
              </a:rPr>
              <a:t>So, what motivated Paul to report his conflict with Peter to the troubled churches in Galatia?</a:t>
            </a:r>
          </a:p>
        </p:txBody>
      </p:sp>
      <p:sp>
        <p:nvSpPr>
          <p:cNvPr id="9" name="Title 1"/>
          <p:cNvSpPr txBox="1">
            <a:spLocks/>
          </p:cNvSpPr>
          <p:nvPr/>
        </p:nvSpPr>
        <p:spPr>
          <a:xfrm>
            <a:off x="304800" y="152400"/>
            <a:ext cx="8534400" cy="914400"/>
          </a:xfrm>
          <a:prstGeom prst="rect">
            <a:avLst/>
          </a:prstGeom>
          <a:solidFill>
            <a:srgbClr val="0070C0"/>
          </a:solidFill>
        </p:spPr>
        <p:style>
          <a:lnRef idx="1">
            <a:schemeClr val="accent2"/>
          </a:lnRef>
          <a:fillRef idx="3">
            <a:schemeClr val="accent2"/>
          </a:fillRef>
          <a:effectRef idx="2">
            <a:schemeClr val="accent2"/>
          </a:effectRef>
          <a:fontRef idx="minor">
            <a:schemeClr val="lt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FFFF0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Galatians</a:t>
            </a:r>
          </a:p>
        </p:txBody>
      </p:sp>
      <p:pic>
        <p:nvPicPr>
          <p:cNvPr id="10" name="Picture 5" descr="Scroll.png"/>
          <p:cNvPicPr>
            <a:picLocks noChangeAspect="1"/>
          </p:cNvPicPr>
          <p:nvPr/>
        </p:nvPicPr>
        <p:blipFill>
          <a:blip r:embed="rId2" cstate="print"/>
          <a:srcRect/>
          <a:stretch>
            <a:fillRect/>
          </a:stretch>
        </p:blipFill>
        <p:spPr bwMode="auto">
          <a:xfrm>
            <a:off x="7162800" y="228603"/>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animEffect transition="in" filter="wipe(left)">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29299</TotalTime>
  <Words>4302</Words>
  <Application>Microsoft Office PowerPoint</Application>
  <PresentationFormat>On-screen Show (4:3)</PresentationFormat>
  <Paragraphs>199</Paragraphs>
  <Slides>46</Slides>
  <Notes>3</Notes>
  <HiddenSlides>0</HiddenSlides>
  <MMClips>0</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6074</cp:revision>
  <dcterms:created xsi:type="dcterms:W3CDTF">2016-10-08T19:35:00Z</dcterms:created>
  <dcterms:modified xsi:type="dcterms:W3CDTF">2022-02-17T02:20:28Z</dcterms:modified>
</cp:coreProperties>
</file>